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7"/>
  </p:notesMasterIdLst>
  <p:sldIdLst>
    <p:sldId id="331" r:id="rId2"/>
    <p:sldId id="371" r:id="rId3"/>
    <p:sldId id="332" r:id="rId4"/>
    <p:sldId id="380" r:id="rId5"/>
    <p:sldId id="333" r:id="rId6"/>
    <p:sldId id="334" r:id="rId7"/>
    <p:sldId id="335" r:id="rId8"/>
    <p:sldId id="382" r:id="rId9"/>
    <p:sldId id="336" r:id="rId10"/>
    <p:sldId id="337" r:id="rId11"/>
    <p:sldId id="387" r:id="rId12"/>
    <p:sldId id="388" r:id="rId13"/>
    <p:sldId id="381" r:id="rId14"/>
    <p:sldId id="338" r:id="rId15"/>
    <p:sldId id="359" r:id="rId16"/>
    <p:sldId id="339" r:id="rId17"/>
    <p:sldId id="360" r:id="rId18"/>
    <p:sldId id="340" r:id="rId19"/>
    <p:sldId id="341" r:id="rId20"/>
    <p:sldId id="362" r:id="rId21"/>
    <p:sldId id="364" r:id="rId22"/>
    <p:sldId id="365" r:id="rId23"/>
    <p:sldId id="342" r:id="rId24"/>
    <p:sldId id="344" r:id="rId25"/>
    <p:sldId id="363" r:id="rId26"/>
    <p:sldId id="345" r:id="rId27"/>
    <p:sldId id="343" r:id="rId28"/>
    <p:sldId id="346" r:id="rId29"/>
    <p:sldId id="347" r:id="rId30"/>
    <p:sldId id="348" r:id="rId31"/>
    <p:sldId id="349" r:id="rId32"/>
    <p:sldId id="350" r:id="rId33"/>
    <p:sldId id="351" r:id="rId34"/>
    <p:sldId id="352" r:id="rId35"/>
    <p:sldId id="353" r:id="rId36"/>
    <p:sldId id="358" r:id="rId37"/>
    <p:sldId id="354" r:id="rId38"/>
    <p:sldId id="355" r:id="rId39"/>
    <p:sldId id="356" r:id="rId40"/>
    <p:sldId id="357" r:id="rId41"/>
    <p:sldId id="366" r:id="rId42"/>
    <p:sldId id="367" r:id="rId43"/>
    <p:sldId id="368" r:id="rId44"/>
    <p:sldId id="369" r:id="rId45"/>
    <p:sldId id="370" r:id="rId46"/>
    <p:sldId id="378" r:id="rId47"/>
    <p:sldId id="376" r:id="rId48"/>
    <p:sldId id="377" r:id="rId49"/>
    <p:sldId id="372" r:id="rId50"/>
    <p:sldId id="383" r:id="rId51"/>
    <p:sldId id="373" r:id="rId52"/>
    <p:sldId id="379" r:id="rId53"/>
    <p:sldId id="384" r:id="rId54"/>
    <p:sldId id="374" r:id="rId55"/>
    <p:sldId id="375" r:id="rId5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4919" autoAdjust="0"/>
  </p:normalViewPr>
  <p:slideViewPr>
    <p:cSldViewPr>
      <p:cViewPr varScale="1">
        <p:scale>
          <a:sx n="63" d="100"/>
          <a:sy n="63" d="100"/>
        </p:scale>
        <p:origin x="159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>
            <a:extLst>
              <a:ext uri="{FF2B5EF4-FFF2-40B4-BE49-F238E27FC236}">
                <a16:creationId xmlns="" xmlns:a16="http://schemas.microsoft.com/office/drawing/2014/main" id="{CE36DF8B-5EBD-4709-BDC2-6ADC1C7836F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19" name="Rectangle 3">
            <a:extLst>
              <a:ext uri="{FF2B5EF4-FFF2-40B4-BE49-F238E27FC236}">
                <a16:creationId xmlns="" xmlns:a16="http://schemas.microsoft.com/office/drawing/2014/main" id="{CB81EAD1-D382-487B-B472-0B29F1A667F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>
            <a:extLst>
              <a:ext uri="{FF2B5EF4-FFF2-40B4-BE49-F238E27FC236}">
                <a16:creationId xmlns="" xmlns:a16="http://schemas.microsoft.com/office/drawing/2014/main" id="{A88F3EBE-5A00-400C-8BD5-C85EF00E5010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21" name="Rectangle 5">
            <a:extLst>
              <a:ext uri="{FF2B5EF4-FFF2-40B4-BE49-F238E27FC236}">
                <a16:creationId xmlns="" xmlns:a16="http://schemas.microsoft.com/office/drawing/2014/main" id="{E4BD5F42-8AE5-4110-A7EF-AF703119E1A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0422" name="Rectangle 6">
            <a:extLst>
              <a:ext uri="{FF2B5EF4-FFF2-40B4-BE49-F238E27FC236}">
                <a16:creationId xmlns="" xmlns:a16="http://schemas.microsoft.com/office/drawing/2014/main" id="{22893680-CDD4-405A-B3DA-7A1CECA8227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3" name="Rectangle 7">
            <a:extLst>
              <a:ext uri="{FF2B5EF4-FFF2-40B4-BE49-F238E27FC236}">
                <a16:creationId xmlns="" xmlns:a16="http://schemas.microsoft.com/office/drawing/2014/main" id="{989EE331-B5DA-46B0-A95D-95BF0F02E9C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3A415AC-31AB-4A54-9FFA-6829E9A4C3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5350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>
            <a:extLst>
              <a:ext uri="{FF2B5EF4-FFF2-40B4-BE49-F238E27FC236}">
                <a16:creationId xmlns="" xmlns:a16="http://schemas.microsoft.com/office/drawing/2014/main" id="{F9D366F6-9095-4306-839B-D7CF74A5FF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Notes Placeholder 2">
            <a:extLst>
              <a:ext uri="{FF2B5EF4-FFF2-40B4-BE49-F238E27FC236}">
                <a16:creationId xmlns="" xmlns:a16="http://schemas.microsoft.com/office/drawing/2014/main" id="{F8B315EE-7B26-4C9A-8F12-7F33E036ED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6148" name="Slide Number Placeholder 3">
            <a:extLst>
              <a:ext uri="{FF2B5EF4-FFF2-40B4-BE49-F238E27FC236}">
                <a16:creationId xmlns="" xmlns:a16="http://schemas.microsoft.com/office/drawing/2014/main" id="{9402EA9F-C29A-41B1-8F35-59389640B3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3EFF985-299B-45AE-A9F9-ED17B9504103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49624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>
            <a:extLst>
              <a:ext uri="{FF2B5EF4-FFF2-40B4-BE49-F238E27FC236}">
                <a16:creationId xmlns="" xmlns:a16="http://schemas.microsoft.com/office/drawing/2014/main" id="{BAD58EAD-2F7C-4E1A-92E9-42BE8734F6A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>
            <a:extLst>
              <a:ext uri="{FF2B5EF4-FFF2-40B4-BE49-F238E27FC236}">
                <a16:creationId xmlns="" xmlns:a16="http://schemas.microsoft.com/office/drawing/2014/main" id="{DD8D880B-95A3-4011-AFD4-D3CB0AA34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46084" name="Slide Number Placeholder 3">
            <a:extLst>
              <a:ext uri="{FF2B5EF4-FFF2-40B4-BE49-F238E27FC236}">
                <a16:creationId xmlns="" xmlns:a16="http://schemas.microsoft.com/office/drawing/2014/main" id="{D3CC2B56-86D4-4197-89D6-348E4B2E30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0D25C70-9F7B-41E9-80F2-E3FAA8DAF43A}" type="slidenum">
              <a:rPr lang="en-US" altLang="en-US" smtClean="0"/>
              <a:pPr/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85987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>
            <a:extLst>
              <a:ext uri="{FF2B5EF4-FFF2-40B4-BE49-F238E27FC236}">
                <a16:creationId xmlns="" xmlns:a16="http://schemas.microsoft.com/office/drawing/2014/main" id="{41507879-6EF7-4D8D-8FD1-A36DBB41F33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>
            <a:extLst>
              <a:ext uri="{FF2B5EF4-FFF2-40B4-BE49-F238E27FC236}">
                <a16:creationId xmlns="" xmlns:a16="http://schemas.microsoft.com/office/drawing/2014/main" id="{8A34BBEA-C6AC-4A3E-9395-365D56911A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48132" name="Slide Number Placeholder 3">
            <a:extLst>
              <a:ext uri="{FF2B5EF4-FFF2-40B4-BE49-F238E27FC236}">
                <a16:creationId xmlns="" xmlns:a16="http://schemas.microsoft.com/office/drawing/2014/main" id="{154C8329-8936-42A9-A831-0ADB14612A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D2F39F5-87CA-4275-BD6B-F8F9A4B11624}" type="slidenum">
              <a:rPr lang="en-US" altLang="en-US" smtClean="0"/>
              <a:pPr/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50678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>
            <a:extLst>
              <a:ext uri="{FF2B5EF4-FFF2-40B4-BE49-F238E27FC236}">
                <a16:creationId xmlns="" xmlns:a16="http://schemas.microsoft.com/office/drawing/2014/main" id="{CC5733B4-D130-4284-A34E-6CAAC60C80C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>
            <a:extLst>
              <a:ext uri="{FF2B5EF4-FFF2-40B4-BE49-F238E27FC236}">
                <a16:creationId xmlns="" xmlns:a16="http://schemas.microsoft.com/office/drawing/2014/main" id="{0E3BED4C-48C5-4928-A4CC-65BADAFD03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sr-Cyrl-RS" altLang="en-US"/>
              <a:t>Код  </a:t>
            </a:r>
            <a:endParaRPr lang="en-US" altLang="en-US"/>
          </a:p>
        </p:txBody>
      </p:sp>
      <p:sp>
        <p:nvSpPr>
          <p:cNvPr id="55300" name="Slide Number Placeholder 3">
            <a:extLst>
              <a:ext uri="{FF2B5EF4-FFF2-40B4-BE49-F238E27FC236}">
                <a16:creationId xmlns="" xmlns:a16="http://schemas.microsoft.com/office/drawing/2014/main" id="{AE16E713-7510-492C-AA88-95D1BF863B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322CB7C-46C1-40F0-ADFF-6BA6D95259B4}" type="slidenum">
              <a:rPr lang="en-US" altLang="en-US" smtClean="0"/>
              <a:pPr/>
              <a:t>40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70093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>
            <a:extLst>
              <a:ext uri="{FF2B5EF4-FFF2-40B4-BE49-F238E27FC236}">
                <a16:creationId xmlns="" xmlns:a16="http://schemas.microsoft.com/office/drawing/2014/main" id="{DD2A02B3-C600-4E87-90A6-65C119A0C3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>
            <a:extLst>
              <a:ext uri="{FF2B5EF4-FFF2-40B4-BE49-F238E27FC236}">
                <a16:creationId xmlns="" xmlns:a16="http://schemas.microsoft.com/office/drawing/2014/main" id="{431B74FF-8C6A-413F-B5BC-21F94C526B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59396" name="Slide Number Placeholder 3">
            <a:extLst>
              <a:ext uri="{FF2B5EF4-FFF2-40B4-BE49-F238E27FC236}">
                <a16:creationId xmlns="" xmlns:a16="http://schemas.microsoft.com/office/drawing/2014/main" id="{C02625D7-1FBA-44AD-84C4-3A1B2A526B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FF87AC4-E82D-43A0-BE5C-270849D82EB7}" type="slidenum">
              <a:rPr lang="en-US" altLang="en-US" smtClean="0"/>
              <a:pPr/>
              <a:t>43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85103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>
            <a:extLst>
              <a:ext uri="{FF2B5EF4-FFF2-40B4-BE49-F238E27FC236}">
                <a16:creationId xmlns="" xmlns:a16="http://schemas.microsoft.com/office/drawing/2014/main" id="{D285E53C-D3A3-4245-B28E-617761A230E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>
            <a:extLst>
              <a:ext uri="{FF2B5EF4-FFF2-40B4-BE49-F238E27FC236}">
                <a16:creationId xmlns="" xmlns:a16="http://schemas.microsoft.com/office/drawing/2014/main" id="{6C1B0A8D-3B88-4287-BAD9-07DB501DC2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61444" name="Slide Number Placeholder 3">
            <a:extLst>
              <a:ext uri="{FF2B5EF4-FFF2-40B4-BE49-F238E27FC236}">
                <a16:creationId xmlns="" xmlns:a16="http://schemas.microsoft.com/office/drawing/2014/main" id="{6E7C1A1F-0732-4456-8E6F-3CB058F6492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4884309-85F8-48A1-9D8D-C80BB8BD50D2}" type="slidenum">
              <a:rPr lang="en-US" altLang="en-US" smtClean="0"/>
              <a:pPr/>
              <a:t>44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20010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>
            <a:extLst>
              <a:ext uri="{FF2B5EF4-FFF2-40B4-BE49-F238E27FC236}">
                <a16:creationId xmlns="" xmlns:a16="http://schemas.microsoft.com/office/drawing/2014/main" id="{BA1345A0-6339-4720-806C-86FC707D5BD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>
            <a:extLst>
              <a:ext uri="{FF2B5EF4-FFF2-40B4-BE49-F238E27FC236}">
                <a16:creationId xmlns="" xmlns:a16="http://schemas.microsoft.com/office/drawing/2014/main" id="{378DE433-AD94-418E-B172-8C5986E6AD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71684" name="Slide Number Placeholder 3">
            <a:extLst>
              <a:ext uri="{FF2B5EF4-FFF2-40B4-BE49-F238E27FC236}">
                <a16:creationId xmlns="" xmlns:a16="http://schemas.microsoft.com/office/drawing/2014/main" id="{76EFA995-3845-4C18-B923-A9A91BED66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78A48D9-35F1-47A6-821E-F5FA83688D6F}" type="slidenum">
              <a:rPr lang="en-US" altLang="en-US" smtClean="0"/>
              <a:pPr/>
              <a:t>53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3379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>
            <a:extLst>
              <a:ext uri="{FF2B5EF4-FFF2-40B4-BE49-F238E27FC236}">
                <a16:creationId xmlns="" xmlns:a16="http://schemas.microsoft.com/office/drawing/2014/main" id="{D88340C8-2607-4317-99B6-9AD0861390F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>
            <a:extLst>
              <a:ext uri="{FF2B5EF4-FFF2-40B4-BE49-F238E27FC236}">
                <a16:creationId xmlns="" xmlns:a16="http://schemas.microsoft.com/office/drawing/2014/main" id="{15340119-6E52-44C8-ADFA-585A10E0EA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sr-Cyrl-RS" altLang="en-US"/>
              <a:t>Но делује </a:t>
            </a:r>
            <a:endParaRPr lang="en-US" altLang="en-US"/>
          </a:p>
        </p:txBody>
      </p:sp>
      <p:sp>
        <p:nvSpPr>
          <p:cNvPr id="8196" name="Slide Number Placeholder 3">
            <a:extLst>
              <a:ext uri="{FF2B5EF4-FFF2-40B4-BE49-F238E27FC236}">
                <a16:creationId xmlns="" xmlns:a16="http://schemas.microsoft.com/office/drawing/2014/main" id="{C6D85D3F-1112-4548-B359-BA196136B7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0DC9CA6-62E6-4C69-8F49-1D57CF8B3AB2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9157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>
            <a:extLst>
              <a:ext uri="{FF2B5EF4-FFF2-40B4-BE49-F238E27FC236}">
                <a16:creationId xmlns="" xmlns:a16="http://schemas.microsoft.com/office/drawing/2014/main" id="{C4E795B8-B849-49B1-BA1D-232B9E8D4B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Notes Placeholder 2">
            <a:extLst>
              <a:ext uri="{FF2B5EF4-FFF2-40B4-BE49-F238E27FC236}">
                <a16:creationId xmlns="" xmlns:a16="http://schemas.microsoft.com/office/drawing/2014/main" id="{84B513B1-435B-4935-A14B-7CA9F704B1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0244" name="Slide Number Placeholder 3">
            <a:extLst>
              <a:ext uri="{FF2B5EF4-FFF2-40B4-BE49-F238E27FC236}">
                <a16:creationId xmlns="" xmlns:a16="http://schemas.microsoft.com/office/drawing/2014/main" id="{6DE468D4-B3B8-4837-BB15-21CAB1242F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91C28DD-ACEA-4DF9-893C-2836A96F37F9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8880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>
            <a:extLst>
              <a:ext uri="{FF2B5EF4-FFF2-40B4-BE49-F238E27FC236}">
                <a16:creationId xmlns="" xmlns:a16="http://schemas.microsoft.com/office/drawing/2014/main" id="{0228EE2A-E15E-4B35-AB16-60D56932DAF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>
            <a:extLst>
              <a:ext uri="{FF2B5EF4-FFF2-40B4-BE49-F238E27FC236}">
                <a16:creationId xmlns="" xmlns:a16="http://schemas.microsoft.com/office/drawing/2014/main" id="{790D19FE-0E44-430D-AD43-539251B15E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1508" name="Slide Number Placeholder 3">
            <a:extLst>
              <a:ext uri="{FF2B5EF4-FFF2-40B4-BE49-F238E27FC236}">
                <a16:creationId xmlns="" xmlns:a16="http://schemas.microsoft.com/office/drawing/2014/main" id="{F6996282-4BBB-4CCA-8BF2-BA4518E9FE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FE0E9D1-12EF-446C-8593-192B7ADE0253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48565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>
            <a:extLst>
              <a:ext uri="{FF2B5EF4-FFF2-40B4-BE49-F238E27FC236}">
                <a16:creationId xmlns="" xmlns:a16="http://schemas.microsoft.com/office/drawing/2014/main" id="{BDDCFF99-47A3-498B-983C-5A9A72D193D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>
            <a:extLst>
              <a:ext uri="{FF2B5EF4-FFF2-40B4-BE49-F238E27FC236}">
                <a16:creationId xmlns="" xmlns:a16="http://schemas.microsoft.com/office/drawing/2014/main" id="{4F31223D-BFDA-4A18-A0F5-1257D0B25E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3556" name="Slide Number Placeholder 3">
            <a:extLst>
              <a:ext uri="{FF2B5EF4-FFF2-40B4-BE49-F238E27FC236}">
                <a16:creationId xmlns="" xmlns:a16="http://schemas.microsoft.com/office/drawing/2014/main" id="{B661329A-2749-4A38-AD9A-68ACAF218A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5E6681D-51CF-4DC0-9F88-512D9BEB90D1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87953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>
            <a:extLst>
              <a:ext uri="{FF2B5EF4-FFF2-40B4-BE49-F238E27FC236}">
                <a16:creationId xmlns="" xmlns:a16="http://schemas.microsoft.com/office/drawing/2014/main" id="{E49FACD2-A45C-46FB-BB42-315C2E8E8DD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>
            <a:extLst>
              <a:ext uri="{FF2B5EF4-FFF2-40B4-BE49-F238E27FC236}">
                <a16:creationId xmlns="" xmlns:a16="http://schemas.microsoft.com/office/drawing/2014/main" id="{F1926329-C9AB-4EC9-8F03-845E1B8B9B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7652" name="Slide Number Placeholder 3">
            <a:extLst>
              <a:ext uri="{FF2B5EF4-FFF2-40B4-BE49-F238E27FC236}">
                <a16:creationId xmlns="" xmlns:a16="http://schemas.microsoft.com/office/drawing/2014/main" id="{6253BBEC-630F-4C8A-925C-4EFDE2AC1B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9637D22-E839-41ED-84EB-42C450F1BBCF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67872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>
            <a:extLst>
              <a:ext uri="{FF2B5EF4-FFF2-40B4-BE49-F238E27FC236}">
                <a16:creationId xmlns="" xmlns:a16="http://schemas.microsoft.com/office/drawing/2014/main" id="{5700300D-BEA7-4CFB-977D-EFF15F0BBD5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>
            <a:extLst>
              <a:ext uri="{FF2B5EF4-FFF2-40B4-BE49-F238E27FC236}">
                <a16:creationId xmlns="" xmlns:a16="http://schemas.microsoft.com/office/drawing/2014/main" id="{CC608147-5CFF-4D6F-BA70-EFFA1A0D73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6868" name="Slide Number Placeholder 3">
            <a:extLst>
              <a:ext uri="{FF2B5EF4-FFF2-40B4-BE49-F238E27FC236}">
                <a16:creationId xmlns="" xmlns:a16="http://schemas.microsoft.com/office/drawing/2014/main" id="{A693AC46-E260-448B-A73B-5A7C36CA30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11E3BC3-EDA4-4F18-82BB-DC36586513F5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61030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="" xmlns:a16="http://schemas.microsoft.com/office/drawing/2014/main" id="{07D3495A-718B-4644-92D8-F19B9343639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="" xmlns:a16="http://schemas.microsoft.com/office/drawing/2014/main" id="{F4FDE4F8-E62C-4AB5-AD5B-0E9496B3E6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40964" name="Slide Number Placeholder 3">
            <a:extLst>
              <a:ext uri="{FF2B5EF4-FFF2-40B4-BE49-F238E27FC236}">
                <a16:creationId xmlns="" xmlns:a16="http://schemas.microsoft.com/office/drawing/2014/main" id="{A950A11C-56BB-4E4F-B3A2-287488F6DE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9E1E28B-295D-45E0-8DD5-FD7E53CA189E}" type="slidenum">
              <a:rPr lang="en-US" altLang="en-US" smtClean="0"/>
              <a:pPr/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01686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>
            <a:extLst>
              <a:ext uri="{FF2B5EF4-FFF2-40B4-BE49-F238E27FC236}">
                <a16:creationId xmlns="" xmlns:a16="http://schemas.microsoft.com/office/drawing/2014/main" id="{699F734D-EC0A-4703-A3AC-AFB21D9DD2E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>
            <a:extLst>
              <a:ext uri="{FF2B5EF4-FFF2-40B4-BE49-F238E27FC236}">
                <a16:creationId xmlns="" xmlns:a16="http://schemas.microsoft.com/office/drawing/2014/main" id="{FF800530-86EE-4A80-8844-E2A9AC7860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sr-Cyrl-RS" altLang="en-US"/>
              <a:t>до</a:t>
            </a:r>
            <a:endParaRPr lang="en-US" altLang="en-US"/>
          </a:p>
        </p:txBody>
      </p:sp>
      <p:sp>
        <p:nvSpPr>
          <p:cNvPr id="43012" name="Slide Number Placeholder 3">
            <a:extLst>
              <a:ext uri="{FF2B5EF4-FFF2-40B4-BE49-F238E27FC236}">
                <a16:creationId xmlns="" xmlns:a16="http://schemas.microsoft.com/office/drawing/2014/main" id="{8814B10D-BFC3-4476-A6B7-5C56ACAB9C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CBA0B08-DCCC-4BF3-99D2-8F1AC67C869F}" type="slidenum">
              <a:rPr lang="en-US" altLang="en-US" smtClean="0"/>
              <a:pPr/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2725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98802FAF-C01A-474E-914B-CC426088A2B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3EC3FF81-C09C-4BE6-8DA7-E84FE4402C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C1734BE1-5DE5-415A-8D31-B58ABC83386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B99C9-1567-41B1-B727-7E5D689F44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5101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18AF27CA-60B5-4F90-B10D-C35BC7E2ED4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7428CA35-B4B8-4ACE-8523-E327DC2D903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376468E0-8F2F-44A4-B64E-E0C7E467011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136EB3-C2B3-4E8D-8D9C-2D0EC133BA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238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C838A7A0-9216-4475-A511-1AABDEAB5A8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A392CD2A-3251-42AB-9184-E897ADDA0BD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CF72E0A9-9E43-49B2-B477-70A1998151E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C8042A-1D45-4724-A976-8F1280D18B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0635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A2D018F0-496D-4DC8-9A17-AC31E579A6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0D5A9EFD-7458-44F1-9860-327631F0366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E513C02B-3ACB-4C0F-9136-5EE1602AE7A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B6564-180F-495A-8D9F-031E6FE02B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1645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4F58546B-2DFD-4A1A-B272-5FCC21A29D0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25FF7EA1-5B1D-4388-9494-A5BDA5A39C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2527D201-459C-47A6-A307-9BC3C3BFA34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2EA2EA-F60D-4408-98B1-C132183F25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272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6087AC9C-13FC-4E28-8F31-F9D821A8D49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C1471EE8-F0C3-4ED1-9024-259000B95E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D5698140-5B07-4C8B-BD19-C886A76FD78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EA47B-84F7-43D1-A7D9-F0C5F02638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5904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9E5D9AE4-CDE7-4A74-B85D-4BF1C560E9F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395FB588-EAB7-4433-800C-8A70B65DEAA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="" xmlns:a16="http://schemas.microsoft.com/office/drawing/2014/main" id="{27823CB8-9D4B-4D1F-8C58-95F0E16D93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D447C-D548-440D-AB01-92630D89BC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2006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="" xmlns:a16="http://schemas.microsoft.com/office/drawing/2014/main" id="{8EBD69DD-8298-498B-ACEE-B80217E14EF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="" xmlns:a16="http://schemas.microsoft.com/office/drawing/2014/main" id="{A410AAE2-3958-4D23-BD9B-5588A63C177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="" xmlns:a16="http://schemas.microsoft.com/office/drawing/2014/main" id="{7CC89D05-1760-4B77-A5D2-EFED5B3A0BD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F7C3C6-38BC-4BD5-A9CA-B0499D1050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8599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="" xmlns:a16="http://schemas.microsoft.com/office/drawing/2014/main" id="{EB57ED4C-34CA-4D7F-B7AE-F0F1C3A6E2F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="" xmlns:a16="http://schemas.microsoft.com/office/drawing/2014/main" id="{7E295093-CA0D-49CE-97F1-791AB7F5D8E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4F23C612-8FC4-4255-9FA1-51DF165D9D9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8189E-5102-4CDE-A59F-0266287614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4161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20428B0D-8F48-4BA4-836E-3D55697B98E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D9199689-A4DC-4BA5-B76A-4E577CBA847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68E8951F-0CC7-4433-844C-D93EFBF803B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D875F-1979-4108-8F87-58CD69D575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3675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0F50B980-71BE-4173-9425-4953E393D24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41294DBC-3231-4D11-9E56-6D0593CBE1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58C3F47-47CA-4CF1-A66F-0EE02E3615D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D458F-3D84-4090-A238-4E8EDC4824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8211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="" xmlns:a16="http://schemas.microsoft.com/office/drawing/2014/main" id="{B93182DE-1FBD-49AD-974A-B071ED761E3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="" xmlns:a16="http://schemas.microsoft.com/office/drawing/2014/main" id="{CF6F38A0-5041-4831-8288-C2B17AC2966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="" xmlns:a16="http://schemas.microsoft.com/office/drawing/2014/main" id="{DA6412CB-2202-4BDE-835C-0BC6952A0C8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="" xmlns:a16="http://schemas.microsoft.com/office/drawing/2014/main" id="{06CADA2E-DEA9-45EC-9827-CDAF32F6AC6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="" xmlns:a16="http://schemas.microsoft.com/office/drawing/2014/main" id="{902081E1-3662-4EA5-B566-87D470E741D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0CCF75E9-C10F-4634-A49B-71A3BA81F6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13.em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>
            <a:extLst>
              <a:ext uri="{FF2B5EF4-FFF2-40B4-BE49-F238E27FC236}">
                <a16:creationId xmlns="" xmlns:a16="http://schemas.microsoft.com/office/drawing/2014/main" id="{49F62F09-758F-4465-9F42-34399F41C6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438" y="0"/>
            <a:ext cx="819150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13">
            <a:extLst>
              <a:ext uri="{FF2B5EF4-FFF2-40B4-BE49-F238E27FC236}">
                <a16:creationId xmlns="" xmlns:a16="http://schemas.microsoft.com/office/drawing/2014/main" id="{71900B6D-C02C-4161-AB0A-53161480535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57188" y="2714625"/>
            <a:ext cx="8501062" cy="1470025"/>
          </a:xfrm>
        </p:spPr>
        <p:txBody>
          <a:bodyPr/>
          <a:lstStyle/>
          <a:p>
            <a:pPr eaLnBrk="1" hangingPunct="1"/>
            <a:r>
              <a:rPr lang="sr-Cyrl-RS" altLang="en-US" sz="2800">
                <a:solidFill>
                  <a:schemeClr val="tx1"/>
                </a:solidFill>
              </a:rPr>
              <a:t>Терапија цитостатицима у лимфопролиферативним болестима-индикације, контраиндикације, терапијски мониторинг, нежељена дејства, интеракције са лековима</a:t>
            </a:r>
            <a:br>
              <a:rPr lang="sr-Cyrl-RS" altLang="en-US" sz="2800">
                <a:solidFill>
                  <a:schemeClr val="tx1"/>
                </a:solidFill>
              </a:rPr>
            </a:br>
            <a:endParaRPr lang="en-US" altLang="en-US" sz="2800">
              <a:solidFill>
                <a:schemeClr val="tx1"/>
              </a:solidFill>
            </a:endParaRPr>
          </a:p>
        </p:txBody>
      </p:sp>
      <p:sp>
        <p:nvSpPr>
          <p:cNvPr id="3076" name="Rectangle 14">
            <a:extLst>
              <a:ext uri="{FF2B5EF4-FFF2-40B4-BE49-F238E27FC236}">
                <a16:creationId xmlns="" xmlns:a16="http://schemas.microsoft.com/office/drawing/2014/main" id="{75B4F7BA-F9E9-43C9-AD56-95EB4C4D85E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428750" y="5357813"/>
            <a:ext cx="6400800" cy="571500"/>
          </a:xfrm>
        </p:spPr>
        <p:txBody>
          <a:bodyPr/>
          <a:lstStyle/>
          <a:p>
            <a:pPr eaLnBrk="1" hangingPunct="1"/>
            <a:r>
              <a:rPr lang="sr-Cyrl-RS" altLang="en-US" sz="2400"/>
              <a:t>Проф</a:t>
            </a:r>
            <a:r>
              <a:rPr lang="sr-Cyrl-CS" altLang="en-US" sz="2400"/>
              <a:t>. д</a:t>
            </a:r>
            <a:r>
              <a:rPr lang="en-US" altLang="en-US" sz="2400"/>
              <a:t>р Светлана ЂУКИЋ</a:t>
            </a:r>
            <a:endParaRPr lang="sr-Latn-CS" altLang="en-US" sz="2400"/>
          </a:p>
          <a:p>
            <a:pPr eaLnBrk="1" hangingPunct="1"/>
            <a:endParaRPr lang="sr-Latn-CS" altLang="en-US" sz="2400"/>
          </a:p>
          <a:p>
            <a:pPr eaLnBrk="1" hangingPunct="1"/>
            <a:endParaRPr lang="en-US" altLang="en-US" sz="2400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596516FF-3C72-416F-BCCD-617E67A613E8}"/>
              </a:ext>
            </a:extLst>
          </p:cNvPr>
          <p:cNvSpPr txBox="1"/>
          <p:nvPr/>
        </p:nvSpPr>
        <p:spPr>
          <a:xfrm>
            <a:off x="571500" y="571500"/>
            <a:ext cx="778668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sr-Cyrl-CS" sz="2400" dirty="0">
                <a:latin typeface="+mj-lt"/>
              </a:rPr>
              <a:t>Интегрисане академске студије фармације </a:t>
            </a:r>
          </a:p>
          <a:p>
            <a:pPr eaLnBrk="1" hangingPunct="1">
              <a:defRPr/>
            </a:pPr>
            <a:r>
              <a:rPr lang="sr-Cyrl-CS" sz="2400" dirty="0">
                <a:latin typeface="+mj-lt"/>
              </a:rPr>
              <a:t>БОЛНИЧКА ФАРМАЦЕУТСКА ПРАКСА-</a:t>
            </a:r>
            <a:r>
              <a:rPr lang="sr-Latn-RS" sz="2400" dirty="0">
                <a:latin typeface="+mj-lt"/>
              </a:rPr>
              <a:t>V </a:t>
            </a:r>
            <a:r>
              <a:rPr lang="sr-Cyrl-CS" sz="2400" dirty="0">
                <a:latin typeface="+mj-lt"/>
              </a:rPr>
              <a:t>година </a:t>
            </a:r>
          </a:p>
          <a:p>
            <a:pPr eaLnBrk="1" hangingPunct="1">
              <a:defRPr/>
            </a:pPr>
            <a:r>
              <a:rPr lang="sr-Cyrl-CS" sz="2400" dirty="0">
                <a:latin typeface="+mj-lt"/>
              </a:rPr>
              <a:t>наставна јединица 11</a:t>
            </a:r>
          </a:p>
        </p:txBody>
      </p:sp>
    </p:spTree>
  </p:cSld>
  <p:clrMapOvr>
    <a:masterClrMapping/>
  </p:clrMapOvr>
  <p:transition spd="slow" advTm="4814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="" xmlns:a16="http://schemas.microsoft.com/office/drawing/2014/main" id="{A26AEF5E-676B-4A63-9958-9CA1AEE7E7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-63500"/>
            <a:ext cx="9251950" cy="1143000"/>
          </a:xfrm>
        </p:spPr>
        <p:txBody>
          <a:bodyPr/>
          <a:lstStyle/>
          <a:p>
            <a:r>
              <a:rPr lang="sr-Cyrl-RS" altLang="en-US" sz="2800"/>
              <a:t>Подела цитостатика према дејству на ћелијски циклус</a:t>
            </a:r>
            <a:endParaRPr lang="en-US" altLang="en-US" sz="280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AAE3BE8-8501-473C-902E-E72AA2D9D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079500"/>
            <a:ext cx="4257675" cy="5319713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sr-Cyrl-RS" sz="2000" b="1" dirty="0"/>
              <a:t>Лекови који делују специфично на ћелијски циклус </a:t>
            </a:r>
            <a:endParaRPr lang="sr-Latn-RS" sz="2000" b="1" dirty="0"/>
          </a:p>
          <a:p>
            <a:pPr marL="0" indent="0">
              <a:buFontTx/>
              <a:buNone/>
              <a:defRPr/>
            </a:pPr>
            <a:r>
              <a:rPr lang="sr-Latn-RS" sz="2000" b="1" i="1" dirty="0"/>
              <a:t>(cell cycle specific-CCS)</a:t>
            </a:r>
          </a:p>
          <a:p>
            <a:pPr marL="0" indent="0">
              <a:buFontTx/>
              <a:buNone/>
              <a:defRPr/>
            </a:pPr>
            <a:r>
              <a:rPr lang="en-US" sz="2000" dirty="0" err="1">
                <a:solidFill>
                  <a:srgbClr val="7030A0"/>
                </a:solidFill>
              </a:rPr>
              <a:t>Taksani</a:t>
            </a:r>
            <a:r>
              <a:rPr lang="en-US" sz="2000" dirty="0">
                <a:solidFill>
                  <a:srgbClr val="7030A0"/>
                </a:solidFill>
              </a:rPr>
              <a:t> </a:t>
            </a:r>
            <a:r>
              <a:rPr lang="sr-Latn-RS" sz="2000" dirty="0">
                <a:solidFill>
                  <a:srgbClr val="7030A0"/>
                </a:solidFill>
              </a:rPr>
              <a:t>(M)</a:t>
            </a:r>
            <a:endParaRPr lang="sr-Cyrl-RS" sz="2000" dirty="0">
              <a:solidFill>
                <a:srgbClr val="7030A0"/>
              </a:solidFill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Kabazitaksel,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Paklitaksel</a:t>
            </a:r>
          </a:p>
          <a:p>
            <a:pPr marL="0" indent="0">
              <a:buFontTx/>
              <a:buNone/>
              <a:defRPr/>
            </a:pPr>
            <a:r>
              <a:rPr lang="sr-Latn-RS" sz="2000" dirty="0">
                <a:solidFill>
                  <a:srgbClr val="7030A0"/>
                </a:solidFill>
              </a:rPr>
              <a:t>Vinka alkaloidi (M)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Vinblastin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Vinkristin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Vinorelbin</a:t>
            </a:r>
          </a:p>
          <a:p>
            <a:pPr marL="0" indent="0">
              <a:buFontTx/>
              <a:buNone/>
              <a:defRPr/>
            </a:pPr>
            <a:r>
              <a:rPr lang="sr-Latn-RS" sz="2000" dirty="0">
                <a:solidFill>
                  <a:srgbClr val="7030A0"/>
                </a:solidFill>
              </a:rPr>
              <a:t>Inhibitori mikrotubula (M)</a:t>
            </a:r>
          </a:p>
          <a:p>
            <a:pPr>
              <a:defRPr/>
            </a:pPr>
            <a:r>
              <a:rPr lang="sr-Latn-RS" sz="2000" dirty="0"/>
              <a:t>Iksabepilon</a:t>
            </a:r>
          </a:p>
          <a:p>
            <a:pPr marL="0" indent="0">
              <a:buFontTx/>
              <a:buNone/>
              <a:defRPr/>
            </a:pPr>
            <a:r>
              <a:rPr lang="sr-Latn-RS" sz="2000" dirty="0">
                <a:solidFill>
                  <a:srgbClr val="7030A0"/>
                </a:solidFill>
              </a:rPr>
              <a:t>Antitumorski antibiotici (G2M)</a:t>
            </a:r>
          </a:p>
          <a:p>
            <a:pPr>
              <a:defRPr/>
            </a:pPr>
            <a:r>
              <a:rPr lang="sr-Latn-RS" sz="2000" dirty="0"/>
              <a:t>Bleomicin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3421FF15-D94E-49DB-AD21-8CD29515A6D0}"/>
              </a:ext>
            </a:extLst>
          </p:cNvPr>
          <p:cNvSpPr txBox="1"/>
          <p:nvPr/>
        </p:nvSpPr>
        <p:spPr>
          <a:xfrm>
            <a:off x="5076825" y="1268413"/>
            <a:ext cx="4386263" cy="440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sr-Cyrl-RS" sz="2000" b="1" dirty="0"/>
              <a:t>Лекови који делују неспецифично на ћелијски циклус </a:t>
            </a:r>
            <a:endParaRPr lang="sr-Latn-RS" sz="2000" b="1" dirty="0"/>
          </a:p>
          <a:p>
            <a:pPr>
              <a:defRPr/>
            </a:pPr>
            <a:r>
              <a:rPr lang="sr-Latn-RS" sz="2000" b="1" i="1" dirty="0"/>
              <a:t>(cell cycle nonspecific-CCCS)</a:t>
            </a:r>
          </a:p>
          <a:p>
            <a:pPr>
              <a:defRPr/>
            </a:pPr>
            <a:r>
              <a:rPr lang="sr-Latn-RS" sz="2000" dirty="0">
                <a:solidFill>
                  <a:srgbClr val="7030A0"/>
                </a:solidFill>
              </a:rPr>
              <a:t>Analozi platine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Cisplatin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Karboplatin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Oksaliplatin</a:t>
            </a:r>
          </a:p>
          <a:p>
            <a:pPr>
              <a:defRPr/>
            </a:pPr>
            <a:r>
              <a:rPr lang="sr-Latn-RS" sz="2000" dirty="0">
                <a:solidFill>
                  <a:srgbClr val="7030A0"/>
                </a:solidFill>
              </a:rPr>
              <a:t>Antraciklini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Daunorubicin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Doksorubicin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Epirubicin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Idarubicin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Mitoksantron</a:t>
            </a:r>
          </a:p>
        </p:txBody>
      </p:sp>
    </p:spTree>
  </p:cSld>
  <p:clrMapOvr>
    <a:masterClrMapping/>
  </p:clrMapOvr>
  <p:transition spd="slow" advTm="11376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="" xmlns:a16="http://schemas.microsoft.com/office/drawing/2014/main" id="{1427E2FB-B6AA-4FDE-98FF-24DFCBB2D6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-242888"/>
            <a:ext cx="9251950" cy="1143001"/>
          </a:xfrm>
        </p:spPr>
        <p:txBody>
          <a:bodyPr/>
          <a:lstStyle/>
          <a:p>
            <a:r>
              <a:rPr lang="sr-Cyrl-RS" altLang="en-US" sz="2800"/>
              <a:t>Подела цитостатика према дејству на ћелијски циклус</a:t>
            </a:r>
            <a:endParaRPr lang="en-US" altLang="en-US" sz="280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E112636-BEE3-4D6A-9534-5CB9EB1A7C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620713"/>
            <a:ext cx="4257675" cy="6237287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sr-Cyrl-RS" sz="2000" b="1" dirty="0"/>
              <a:t>Лекови који делују специфично на ћелијски циклус </a:t>
            </a:r>
            <a:endParaRPr lang="sr-Latn-RS" sz="2000" b="1" dirty="0"/>
          </a:p>
          <a:p>
            <a:pPr marL="0" indent="0">
              <a:buFontTx/>
              <a:buNone/>
              <a:defRPr/>
            </a:pPr>
            <a:r>
              <a:rPr lang="sr-Latn-RS" sz="2000" b="1" i="1" dirty="0"/>
              <a:t>(cell cycle specific-CCS)</a:t>
            </a:r>
          </a:p>
          <a:p>
            <a:pPr marL="0" indent="0">
              <a:buFontTx/>
              <a:buNone/>
              <a:defRPr/>
            </a:pPr>
            <a:r>
              <a:rPr lang="sr-Latn-RS" sz="2000" dirty="0">
                <a:solidFill>
                  <a:srgbClr val="7030A0"/>
                </a:solidFill>
              </a:rPr>
              <a:t>Antimetaboliti </a:t>
            </a:r>
            <a:r>
              <a:rPr lang="sr-Cyrl-RS" sz="2000" dirty="0">
                <a:solidFill>
                  <a:srgbClr val="7030A0"/>
                </a:solidFill>
              </a:rPr>
              <a:t>(</a:t>
            </a:r>
            <a:r>
              <a:rPr lang="sr-Latn-RS" sz="2000" dirty="0">
                <a:solidFill>
                  <a:srgbClr val="7030A0"/>
                </a:solidFill>
              </a:rPr>
              <a:t>S faza)</a:t>
            </a:r>
            <a:endParaRPr lang="sr-Cyrl-RS" sz="2000" dirty="0">
              <a:solidFill>
                <a:srgbClr val="7030A0"/>
              </a:solidFill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Citarabin,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Fludarabin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5-Fluorouracil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Gemcitabin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Kladribin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Metotrexat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6 merkaptopurin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Nelarabin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6 tiogvanin</a:t>
            </a:r>
          </a:p>
          <a:p>
            <a:pPr marL="0" indent="0">
              <a:buFontTx/>
              <a:buNone/>
              <a:defRPr/>
            </a:pPr>
            <a:r>
              <a:rPr lang="sr-Latn-RS" sz="2000" dirty="0">
                <a:solidFill>
                  <a:srgbClr val="7030A0"/>
                </a:solidFill>
              </a:rPr>
              <a:t>Inhibitori topoizomeraze II</a:t>
            </a:r>
          </a:p>
          <a:p>
            <a:pPr marL="0" indent="0">
              <a:buFontTx/>
              <a:buNone/>
              <a:defRPr/>
            </a:pPr>
            <a:r>
              <a:rPr lang="sr-Latn-RS" sz="2000" dirty="0">
                <a:solidFill>
                  <a:srgbClr val="7030A0"/>
                </a:solidFill>
              </a:rPr>
              <a:t>(epipodofilotoksin) (G1S)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Etopozid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Tenipozid, VP-16</a:t>
            </a:r>
          </a:p>
          <a:p>
            <a:pPr marL="0" indent="0">
              <a:buFontTx/>
              <a:buNone/>
              <a:defRPr/>
            </a:pPr>
            <a:endParaRPr lang="sr-Latn-RS" sz="2000" dirty="0">
              <a:solidFill>
                <a:srgbClr val="7030A0"/>
              </a:solidFill>
            </a:endParaRPr>
          </a:p>
          <a:p>
            <a:pPr marL="0" indent="0">
              <a:buFontTx/>
              <a:buNone/>
              <a:defRPr/>
            </a:pPr>
            <a:endParaRPr lang="en-US" sz="2000" dirty="0">
              <a:solidFill>
                <a:srgbClr val="7030A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61B5BDF5-C053-4EC4-9C23-840C2A2BA9ED}"/>
              </a:ext>
            </a:extLst>
          </p:cNvPr>
          <p:cNvSpPr txBox="1"/>
          <p:nvPr/>
        </p:nvSpPr>
        <p:spPr>
          <a:xfrm>
            <a:off x="4725988" y="620713"/>
            <a:ext cx="4386262" cy="6248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sr-Cyrl-RS" sz="2000" b="1" dirty="0"/>
              <a:t>Лекови који делују неспецифично на ћелијски циклус </a:t>
            </a:r>
            <a:endParaRPr lang="sr-Latn-RS" sz="2000" b="1" dirty="0"/>
          </a:p>
          <a:p>
            <a:pPr>
              <a:defRPr/>
            </a:pPr>
            <a:r>
              <a:rPr lang="sr-Latn-RS" sz="2000" b="1" i="1" dirty="0"/>
              <a:t>(cell cycle nonspecific-CCCS)</a:t>
            </a:r>
          </a:p>
          <a:p>
            <a:pPr>
              <a:defRPr/>
            </a:pPr>
            <a:r>
              <a:rPr lang="sr-Latn-RS" sz="2000" dirty="0">
                <a:solidFill>
                  <a:srgbClr val="7030A0"/>
                </a:solidFill>
              </a:rPr>
              <a:t>Aliklirajući agensi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Bendamustin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Busulfan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Ciklofosfamid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Dakarbazin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Karmustin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Lomustin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Melfalan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Tiotepa</a:t>
            </a:r>
          </a:p>
          <a:p>
            <a:pPr>
              <a:defRPr/>
            </a:pPr>
            <a:r>
              <a:rPr lang="sr-Latn-RS" sz="2000" dirty="0">
                <a:solidFill>
                  <a:srgbClr val="7030A0"/>
                </a:solidFill>
              </a:rPr>
              <a:t>Antitumorski antibiotici</a:t>
            </a:r>
          </a:p>
          <a:p>
            <a:pPr>
              <a:defRPr/>
            </a:pPr>
            <a:r>
              <a:rPr lang="sr-Latn-RS" sz="2000" dirty="0"/>
              <a:t>Mitomicin</a:t>
            </a:r>
          </a:p>
          <a:p>
            <a:pPr>
              <a:defRPr/>
            </a:pPr>
            <a:r>
              <a:rPr lang="sr-Latn-RS" sz="2000" dirty="0"/>
              <a:t>Daktinomicin</a:t>
            </a:r>
          </a:p>
          <a:p>
            <a:pPr>
              <a:defRPr/>
            </a:pPr>
            <a:r>
              <a:rPr lang="sr-Latn-RS" sz="2000" dirty="0">
                <a:solidFill>
                  <a:srgbClr val="7030A0"/>
                </a:solidFill>
              </a:rPr>
              <a:t>Inhibitori topoizomeraze I</a:t>
            </a:r>
          </a:p>
          <a:p>
            <a:pPr>
              <a:defRPr/>
            </a:pPr>
            <a:r>
              <a:rPr lang="sr-Latn-RS" sz="2000" dirty="0">
                <a:solidFill>
                  <a:srgbClr val="7030A0"/>
                </a:solidFill>
              </a:rPr>
              <a:t>(kamptotekini)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Irinotekan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Topotekan</a:t>
            </a:r>
          </a:p>
        </p:txBody>
      </p:sp>
    </p:spTree>
  </p:cSld>
  <p:clrMapOvr>
    <a:masterClrMapping/>
  </p:clrMapOvr>
  <p:transition spd="slow" advTm="17365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="" xmlns:a16="http://schemas.microsoft.com/office/drawing/2014/main" id="{B2EE8975-D4B9-42ED-AD72-74568A9F8F9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-63500"/>
            <a:ext cx="9251950" cy="1143000"/>
          </a:xfrm>
        </p:spPr>
        <p:txBody>
          <a:bodyPr/>
          <a:lstStyle/>
          <a:p>
            <a:r>
              <a:rPr lang="sr-Cyrl-RS" altLang="en-US" sz="2800"/>
              <a:t>Подела цитостатика према дејству на ћелијски циклус</a:t>
            </a:r>
            <a:endParaRPr lang="en-US" altLang="en-US" sz="280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3CFED09-B2EE-411C-9C53-5D3B4E2358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079500"/>
            <a:ext cx="4257675" cy="5319713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sr-Cyrl-RS" sz="2000" b="1" dirty="0"/>
              <a:t>Лекови који делују специфично на ћелијски циклус </a:t>
            </a:r>
            <a:endParaRPr lang="sr-Latn-RS" sz="2000" b="1" dirty="0"/>
          </a:p>
          <a:p>
            <a:pPr marL="0" indent="0">
              <a:buFontTx/>
              <a:buNone/>
              <a:defRPr/>
            </a:pPr>
            <a:r>
              <a:rPr lang="sr-Latn-RS" sz="2000" b="1" i="1" dirty="0"/>
              <a:t>(cell cycle specific-CCS)</a:t>
            </a:r>
          </a:p>
          <a:p>
            <a:pPr marL="0" indent="0">
              <a:buFontTx/>
              <a:buNone/>
              <a:defRPr/>
            </a:pPr>
            <a:r>
              <a:rPr lang="en-US" sz="2000" dirty="0" err="1">
                <a:solidFill>
                  <a:srgbClr val="7030A0"/>
                </a:solidFill>
              </a:rPr>
              <a:t>Taksani</a:t>
            </a:r>
            <a:r>
              <a:rPr lang="en-US" sz="2000" dirty="0">
                <a:solidFill>
                  <a:srgbClr val="7030A0"/>
                </a:solidFill>
              </a:rPr>
              <a:t> </a:t>
            </a:r>
            <a:r>
              <a:rPr lang="sr-Latn-RS" sz="2000" dirty="0">
                <a:solidFill>
                  <a:srgbClr val="7030A0"/>
                </a:solidFill>
              </a:rPr>
              <a:t>(M)</a:t>
            </a:r>
            <a:endParaRPr lang="sr-Cyrl-RS" sz="2000" dirty="0">
              <a:solidFill>
                <a:srgbClr val="7030A0"/>
              </a:solidFill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Kabazitaksel,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Paklitaksel</a:t>
            </a:r>
          </a:p>
          <a:p>
            <a:pPr marL="0" indent="0">
              <a:buFontTx/>
              <a:buNone/>
              <a:defRPr/>
            </a:pPr>
            <a:r>
              <a:rPr lang="sr-Latn-RS" sz="2000" dirty="0">
                <a:solidFill>
                  <a:srgbClr val="7030A0"/>
                </a:solidFill>
              </a:rPr>
              <a:t>Vinka alkaloidi (M)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Vinblastin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Vinkristin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Vinorelbin</a:t>
            </a:r>
          </a:p>
          <a:p>
            <a:pPr marL="0" indent="0">
              <a:buFontTx/>
              <a:buNone/>
              <a:defRPr/>
            </a:pPr>
            <a:r>
              <a:rPr lang="sr-Latn-RS" sz="2000" dirty="0">
                <a:solidFill>
                  <a:srgbClr val="7030A0"/>
                </a:solidFill>
              </a:rPr>
              <a:t>Inhibitori mikrotubula (M)</a:t>
            </a:r>
          </a:p>
          <a:p>
            <a:pPr>
              <a:defRPr/>
            </a:pPr>
            <a:r>
              <a:rPr lang="sr-Latn-RS" sz="2000" dirty="0"/>
              <a:t>Iksabepilon</a:t>
            </a:r>
          </a:p>
          <a:p>
            <a:pPr marL="0" indent="0">
              <a:buFontTx/>
              <a:buNone/>
              <a:defRPr/>
            </a:pPr>
            <a:r>
              <a:rPr lang="sr-Latn-RS" sz="2000" dirty="0">
                <a:solidFill>
                  <a:srgbClr val="7030A0"/>
                </a:solidFill>
              </a:rPr>
              <a:t>Antitumorski antibiotici (G2M)</a:t>
            </a:r>
          </a:p>
          <a:p>
            <a:pPr>
              <a:defRPr/>
            </a:pPr>
            <a:r>
              <a:rPr lang="sr-Latn-RS" sz="2000" dirty="0"/>
              <a:t>Bleomicin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C69B425E-438A-4335-A1B7-F56698E90196}"/>
              </a:ext>
            </a:extLst>
          </p:cNvPr>
          <p:cNvSpPr txBox="1"/>
          <p:nvPr/>
        </p:nvSpPr>
        <p:spPr>
          <a:xfrm>
            <a:off x="5076825" y="1268413"/>
            <a:ext cx="4386263" cy="440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sr-Cyrl-RS" sz="2000" b="1" dirty="0"/>
              <a:t>Лекови који делују неспецифично на ћелијски циклус </a:t>
            </a:r>
            <a:endParaRPr lang="sr-Latn-RS" sz="2000" b="1" dirty="0"/>
          </a:p>
          <a:p>
            <a:pPr>
              <a:defRPr/>
            </a:pPr>
            <a:r>
              <a:rPr lang="sr-Latn-RS" sz="2000" b="1" i="1" dirty="0"/>
              <a:t>(cell cycle nonspecific-CCCS)</a:t>
            </a:r>
          </a:p>
          <a:p>
            <a:pPr>
              <a:defRPr/>
            </a:pPr>
            <a:r>
              <a:rPr lang="sr-Latn-RS" sz="2000" dirty="0">
                <a:solidFill>
                  <a:srgbClr val="7030A0"/>
                </a:solidFill>
              </a:rPr>
              <a:t>Analozi platine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Cisplatin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Karboplatin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Oksaliplatin</a:t>
            </a:r>
          </a:p>
          <a:p>
            <a:pPr>
              <a:defRPr/>
            </a:pPr>
            <a:r>
              <a:rPr lang="sr-Latn-RS" sz="2000" dirty="0">
                <a:solidFill>
                  <a:srgbClr val="7030A0"/>
                </a:solidFill>
              </a:rPr>
              <a:t>Antraciklini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Daunorubicin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Doksorubicin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Epirubicin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Idarubicin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Mitoksantron</a:t>
            </a:r>
          </a:p>
        </p:txBody>
      </p:sp>
    </p:spTree>
  </p:cSld>
  <p:clrMapOvr>
    <a:masterClrMapping/>
  </p:clrMapOvr>
  <p:transition spd="slow" advTm="8117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="" xmlns:a16="http://schemas.microsoft.com/office/drawing/2014/main" id="{3B7DE3A4-348B-47EF-9367-5A14C70467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5763" y="549275"/>
            <a:ext cx="8229600" cy="1143000"/>
          </a:xfrm>
        </p:spPr>
        <p:txBody>
          <a:bodyPr/>
          <a:lstStyle/>
          <a:p>
            <a:r>
              <a:rPr lang="sr-Cyrl-RS" altLang="en-US" sz="3200"/>
              <a:t>Механизам дејства цитостатика у односу на ћелијски циклус</a:t>
            </a:r>
            <a:endParaRPr lang="en-US" altLang="en-US" sz="3200"/>
          </a:p>
        </p:txBody>
      </p:sp>
      <p:pic>
        <p:nvPicPr>
          <p:cNvPr id="18435" name="Content Placeholder 3">
            <a:extLst>
              <a:ext uri="{FF2B5EF4-FFF2-40B4-BE49-F238E27FC236}">
                <a16:creationId xmlns="" xmlns:a16="http://schemas.microsoft.com/office/drawing/2014/main" id="{E153B4C2-BAF9-43F8-AC58-55E99E1A8704}"/>
              </a:ext>
            </a:extLst>
          </p:cNvPr>
          <p:cNvPicPr>
            <a:picLocks noGrp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3350" y="2060575"/>
            <a:ext cx="6769100" cy="3997325"/>
          </a:xfrm>
        </p:spPr>
      </p:pic>
    </p:spTree>
  </p:cSld>
  <p:clrMapOvr>
    <a:masterClrMapping/>
  </p:clrMapOvr>
  <p:transition spd="slow" advTm="7977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="" xmlns:a16="http://schemas.microsoft.com/office/drawing/2014/main" id="{C2414DA0-7246-4BC9-A3D5-9CA2303E4A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5450" y="620713"/>
            <a:ext cx="8229600" cy="1143000"/>
          </a:xfrm>
        </p:spPr>
        <p:txBody>
          <a:bodyPr/>
          <a:lstStyle/>
          <a:p>
            <a:r>
              <a:rPr lang="sr-Cyrl-RS" altLang="en-US" sz="3200"/>
              <a:t>Клиничка фармакологија алкилирајућих агенаса</a:t>
            </a:r>
            <a:endParaRPr lang="en-US" altLang="en-US" sz="3200"/>
          </a:p>
        </p:txBody>
      </p:sp>
      <p:sp>
        <p:nvSpPr>
          <p:cNvPr id="19459" name="Content Placeholder 2">
            <a:extLst>
              <a:ext uri="{FF2B5EF4-FFF2-40B4-BE49-F238E27FC236}">
                <a16:creationId xmlns="" xmlns:a16="http://schemas.microsoft.com/office/drawing/2014/main" id="{678049E6-E45B-43C4-ADC3-5818E352102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2133600"/>
            <a:ext cx="8229600" cy="3629025"/>
          </a:xfrm>
        </p:spPr>
        <p:txBody>
          <a:bodyPr/>
          <a:lstStyle/>
          <a:p>
            <a:r>
              <a:rPr lang="sr-Cyrl-RS" altLang="en-US" sz="2000"/>
              <a:t>Лекови развијени из бојних отрова пликаваца</a:t>
            </a:r>
          </a:p>
          <a:p>
            <a:r>
              <a:rPr lang="sr-Cyrl-RS" altLang="en-US" sz="2000"/>
              <a:t> Хемисјки састав: </a:t>
            </a:r>
          </a:p>
          <a:p>
            <a:pPr>
              <a:buFontTx/>
              <a:buAutoNum type="arabicPeriod"/>
            </a:pPr>
            <a:r>
              <a:rPr lang="sr-Cyrl-RS" altLang="en-US" sz="2000"/>
              <a:t> Деривати бис(хлороетил) амина: </a:t>
            </a:r>
            <a:r>
              <a:rPr lang="sr-Latn-RS" altLang="en-US" sz="2000"/>
              <a:t>Hlormetin, Ciklofosfamid, Hlorambucil, Melfalan</a:t>
            </a:r>
            <a:endParaRPr lang="sr-Cyrl-RS" altLang="en-US" sz="2000"/>
          </a:p>
          <a:p>
            <a:pPr>
              <a:buFontTx/>
              <a:buAutoNum type="arabicPeriod"/>
            </a:pPr>
            <a:r>
              <a:rPr lang="sr-Cyrl-RS" altLang="en-US" sz="2000"/>
              <a:t>Деривати нитрозоуреје: </a:t>
            </a:r>
            <a:r>
              <a:rPr lang="sr-Latn-RS" altLang="en-US" sz="2000"/>
              <a:t>Karmustin, Lomstin, Busulfan</a:t>
            </a:r>
            <a:endParaRPr lang="sr-Cyrl-RS" altLang="en-US" sz="2000"/>
          </a:p>
          <a:p>
            <a:pPr>
              <a:buFontTx/>
              <a:buAutoNum type="arabicPeriod"/>
            </a:pPr>
            <a:endParaRPr lang="sr-Latn-RS" altLang="en-US" sz="2000"/>
          </a:p>
          <a:p>
            <a:r>
              <a:rPr lang="sr-Cyrl-RS" altLang="en-US" sz="2000" i="1"/>
              <a:t>Механизам дејства:</a:t>
            </a:r>
            <a:r>
              <a:rPr lang="sr-Cyrl-RS" altLang="en-US" sz="2000"/>
              <a:t> </a:t>
            </a:r>
            <a:endParaRPr lang="sr-Latn-RS" altLang="en-US" sz="2000"/>
          </a:p>
          <a:p>
            <a:r>
              <a:rPr lang="sr-Cyrl-RS" altLang="en-US" sz="2000"/>
              <a:t>делују неспецифично на ћелијски циклус </a:t>
            </a:r>
            <a:endParaRPr lang="sr-Latn-RS" altLang="en-US" sz="2000"/>
          </a:p>
          <a:p>
            <a:r>
              <a:rPr lang="sr-Cyrl-RS" altLang="en-US" sz="2000"/>
              <a:t>алкилне групе преносе на биолошки важне састојке ћелије и изазивају поремећај функције ћелије.</a:t>
            </a:r>
          </a:p>
        </p:txBody>
      </p:sp>
    </p:spTree>
  </p:cSld>
  <p:clrMapOvr>
    <a:masterClrMapping/>
  </p:clrMapOvr>
  <p:transition spd="slow" advTm="3182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="" xmlns:a16="http://schemas.microsoft.com/office/drawing/2014/main" id="{83D805C2-1665-4376-97D9-B99E81D8A3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850" y="274638"/>
            <a:ext cx="8569325" cy="1143000"/>
          </a:xfrm>
        </p:spPr>
        <p:txBody>
          <a:bodyPr/>
          <a:lstStyle/>
          <a:p>
            <a:r>
              <a:rPr lang="sr-Cyrl-RS" altLang="en-US" sz="3200"/>
              <a:t>Клиничка фармакологија алкилирајућих агенаса</a:t>
            </a:r>
            <a:endParaRPr lang="en-US" altLang="en-US" sz="3200"/>
          </a:p>
        </p:txBody>
      </p:sp>
      <p:pic>
        <p:nvPicPr>
          <p:cNvPr id="20483" name="Content Placeholder 3" descr="ch48f2">
            <a:extLst>
              <a:ext uri="{FF2B5EF4-FFF2-40B4-BE49-F238E27FC236}">
                <a16:creationId xmlns="" xmlns:a16="http://schemas.microsoft.com/office/drawing/2014/main" id="{C2C0FE1C-99E8-41AA-8D6F-AE5AEB1B49A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32363" y="2601913"/>
            <a:ext cx="3095625" cy="1338262"/>
          </a:xfrm>
        </p:spPr>
      </p:pic>
      <p:pic>
        <p:nvPicPr>
          <p:cNvPr id="20484" name="Picture 4" descr="ch48f4">
            <a:extLst>
              <a:ext uri="{FF2B5EF4-FFF2-40B4-BE49-F238E27FC236}">
                <a16:creationId xmlns="" xmlns:a16="http://schemas.microsoft.com/office/drawing/2014/main" id="{82002B34-30E2-4895-9893-36EBDD089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444750"/>
            <a:ext cx="3357562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 descr="ch48f18">
            <a:extLst>
              <a:ext uri="{FF2B5EF4-FFF2-40B4-BE49-F238E27FC236}">
                <a16:creationId xmlns="" xmlns:a16="http://schemas.microsoft.com/office/drawing/2014/main" id="{B5A3B152-881D-4771-8BEB-CE4663F69A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75" y="4149725"/>
            <a:ext cx="3240088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6" descr="ch48f13">
            <a:extLst>
              <a:ext uri="{FF2B5EF4-FFF2-40B4-BE49-F238E27FC236}">
                <a16:creationId xmlns="" xmlns:a16="http://schemas.microsoft.com/office/drawing/2014/main" id="{A7714227-58C1-4980-9400-07ACFDD7E3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438" y="4868863"/>
            <a:ext cx="1320800" cy="12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7" name="TextBox 7">
            <a:extLst>
              <a:ext uri="{FF2B5EF4-FFF2-40B4-BE49-F238E27FC236}">
                <a16:creationId xmlns="" xmlns:a16="http://schemas.microsoft.com/office/drawing/2014/main" id="{DE4FACD2-0B48-4A0B-AFE1-9433136589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7075" y="1430338"/>
            <a:ext cx="7805738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r-Latn-CS" altLang="en-US" sz="2000"/>
              <a:t>A</a:t>
            </a:r>
            <a:r>
              <a:rPr lang="sr-Cyrl-RS" altLang="en-US" sz="2000"/>
              <a:t>лкиловањем биолошки значајних супстрата настаје погрешно спаривање база унутар једног или унакрсно у оба ланца ДНК</a:t>
            </a:r>
            <a:endParaRPr lang="sr-Latn-CS" altLang="en-US" sz="2000"/>
          </a:p>
        </p:txBody>
      </p:sp>
    </p:spTree>
  </p:cSld>
  <p:clrMapOvr>
    <a:masterClrMapping/>
  </p:clrMapOvr>
  <p:transition spd="slow" advTm="10705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="" xmlns:a16="http://schemas.microsoft.com/office/drawing/2014/main" id="{A5E25A69-C9A5-4D40-8DEE-4ED33C7848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sr-Cyrl-RS" altLang="en-US" sz="3200"/>
              <a:t>Клиничка фармакологија антиметаболита</a:t>
            </a:r>
            <a:endParaRPr lang="en-US" altLang="en-US" sz="3200"/>
          </a:p>
        </p:txBody>
      </p:sp>
      <p:sp>
        <p:nvSpPr>
          <p:cNvPr id="22531" name="Content Placeholder 2">
            <a:extLst>
              <a:ext uri="{FF2B5EF4-FFF2-40B4-BE49-F238E27FC236}">
                <a16:creationId xmlns="" xmlns:a16="http://schemas.microsoft.com/office/drawing/2014/main" id="{473A58CE-45CB-4305-8911-806465EE905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17500" y="1268413"/>
            <a:ext cx="8507413" cy="2447925"/>
          </a:xfrm>
        </p:spPr>
        <p:txBody>
          <a:bodyPr/>
          <a:lstStyle/>
          <a:p>
            <a:r>
              <a:rPr lang="sr-Cyrl-RS" altLang="en-US" sz="2000"/>
              <a:t>Антиметаболити су </a:t>
            </a:r>
            <a:r>
              <a:rPr lang="sr-Cyrl-RS" altLang="en-US" sz="2000">
                <a:solidFill>
                  <a:srgbClr val="002060"/>
                </a:solidFill>
              </a:rPr>
              <a:t>аналози познатих и значајних ћелијских метаболита </a:t>
            </a:r>
            <a:r>
              <a:rPr lang="sr-Cyrl-RS" altLang="en-US" sz="2000"/>
              <a:t>(фолна киселина, пурини, пиримидини)</a:t>
            </a:r>
            <a:endParaRPr lang="sr-Latn-RS" altLang="en-US" sz="2000"/>
          </a:p>
          <a:p>
            <a:r>
              <a:rPr lang="sr-Cyrl-RS" altLang="en-US" sz="2000"/>
              <a:t>делују специфично на ћелијски циклус </a:t>
            </a:r>
            <a:r>
              <a:rPr lang="sr-Latn-RS" altLang="en-US" sz="2000">
                <a:solidFill>
                  <a:srgbClr val="7030A0"/>
                </a:solidFill>
              </a:rPr>
              <a:t> </a:t>
            </a:r>
            <a:r>
              <a:rPr lang="sr-Cyrl-RS" altLang="en-US" sz="2000"/>
              <a:t>(</a:t>
            </a:r>
            <a:r>
              <a:rPr lang="sr-Latn-RS" altLang="en-US" sz="2000"/>
              <a:t>S </a:t>
            </a:r>
            <a:r>
              <a:rPr lang="sr-Cyrl-RS" altLang="en-US" sz="2000"/>
              <a:t>фаза, удвајање ДНК)</a:t>
            </a:r>
            <a:endParaRPr lang="sr-Cyrl-RS" altLang="en-US" sz="2000">
              <a:solidFill>
                <a:srgbClr val="7030A0"/>
              </a:solidFill>
            </a:endParaRPr>
          </a:p>
          <a:p>
            <a:r>
              <a:rPr lang="sr-Cyrl-RS" altLang="en-US" sz="2000"/>
              <a:t>Заустављају биосинтезу нуклеинских киселина такошто мењају природне метаболите малигне ћелије и тако заустављају раст малигне ћелије.</a:t>
            </a:r>
          </a:p>
        </p:txBody>
      </p:sp>
      <p:pic>
        <p:nvPicPr>
          <p:cNvPr id="22532" name="Picture 3" descr="ch46f1">
            <a:extLst>
              <a:ext uri="{FF2B5EF4-FFF2-40B4-BE49-F238E27FC236}">
                <a16:creationId xmlns="" xmlns:a16="http://schemas.microsoft.com/office/drawing/2014/main" id="{A9EA5FD3-C3FD-4826-85E3-383AE19CB4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197350"/>
            <a:ext cx="2879725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4" descr="ch47f3">
            <a:extLst>
              <a:ext uri="{FF2B5EF4-FFF2-40B4-BE49-F238E27FC236}">
                <a16:creationId xmlns="" xmlns:a16="http://schemas.microsoft.com/office/drawing/2014/main" id="{B7329AF1-64E4-4B46-9806-582A45B87E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675" y="4076700"/>
            <a:ext cx="4649788" cy="218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22618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="" xmlns:a16="http://schemas.microsoft.com/office/drawing/2014/main" id="{AF16082C-BA7F-4E93-BC26-8C9F22DC34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19050"/>
            <a:ext cx="8229600" cy="1143000"/>
          </a:xfrm>
        </p:spPr>
        <p:txBody>
          <a:bodyPr/>
          <a:lstStyle/>
          <a:p>
            <a:r>
              <a:rPr lang="sr-Cyrl-RS" altLang="en-US" sz="3200"/>
              <a:t>Клиничка фармакологија антиметаболита</a:t>
            </a:r>
            <a:endParaRPr lang="en-US" altLang="en-US" sz="320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9DA3C0E-4A9D-4747-8D0B-93DDE80EC8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1557338"/>
            <a:ext cx="8229600" cy="452596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sr-Cyrl-RS" sz="2000" dirty="0">
                <a:solidFill>
                  <a:srgbClr val="7030A0"/>
                </a:solidFill>
              </a:rPr>
              <a:t>Антагонисти Фолне лиселине</a:t>
            </a:r>
            <a:r>
              <a:rPr lang="sr-Cyrl-RS" sz="2000" dirty="0"/>
              <a:t>: Ме</a:t>
            </a:r>
            <a:r>
              <a:rPr lang="sr-Latn-RS" sz="2000" dirty="0"/>
              <a:t>totrexat (MTX)</a:t>
            </a:r>
          </a:p>
          <a:p>
            <a:pPr>
              <a:defRPr/>
            </a:pPr>
            <a:r>
              <a:rPr lang="sr-Cyrl-RS" sz="2000" dirty="0"/>
              <a:t>Снажан инхибитор ензима дихидрофолат редуктазе који катализује претварање фолне киселине у фолинску односно редукцију дихидрофолата у тетрахидрофолат (који је неопходан у биосиинтези нуклеинских киселина) и тако се зауставља раст малигне ћелије</a:t>
            </a:r>
          </a:p>
          <a:p>
            <a:pPr marL="0" indent="0">
              <a:buFontTx/>
              <a:buNone/>
              <a:defRPr/>
            </a:pPr>
            <a:r>
              <a:rPr lang="sr-Cyrl-RS" sz="2000" dirty="0">
                <a:solidFill>
                  <a:srgbClr val="7030A0"/>
                </a:solidFill>
              </a:rPr>
              <a:t>Антагонисти пурина</a:t>
            </a:r>
            <a:r>
              <a:rPr lang="sr-Cyrl-RS" sz="2000" dirty="0"/>
              <a:t>: М</a:t>
            </a:r>
            <a:r>
              <a:rPr lang="sr-Latn-RS" sz="2000" dirty="0"/>
              <a:t>erkaptopurin, Tiogvanin</a:t>
            </a:r>
          </a:p>
          <a:p>
            <a:pPr marL="0" indent="0">
              <a:buFontTx/>
              <a:buNone/>
              <a:defRPr/>
            </a:pPr>
            <a:r>
              <a:rPr lang="sr-Cyrl-RS" sz="2000" dirty="0">
                <a:solidFill>
                  <a:srgbClr val="7030A0"/>
                </a:solidFill>
              </a:rPr>
              <a:t>Антагонист пиримидина</a:t>
            </a:r>
            <a:r>
              <a:rPr lang="sr-Cyrl-RS" sz="2000" dirty="0"/>
              <a:t>: </a:t>
            </a:r>
            <a:r>
              <a:rPr lang="sr-Latn-RS" sz="2000" dirty="0"/>
              <a:t>Citarabin (ARA C), Fluorouracil (5FU)</a:t>
            </a:r>
          </a:p>
          <a:p>
            <a:pPr marL="0" indent="0">
              <a:buFontTx/>
              <a:buNone/>
              <a:defRPr/>
            </a:pPr>
            <a:r>
              <a:rPr lang="sr-Cyrl-RS" sz="2000" dirty="0"/>
              <a:t>У организму се трансформишу у нуклеотиде који делују компетитивно са нормалним метаболитима за каталитичке центре ензима који учествују у биосинтези нуклеинских киселина</a:t>
            </a:r>
            <a:endParaRPr lang="en-US" sz="2000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slow" advTm="41333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="" xmlns:a16="http://schemas.microsoft.com/office/drawing/2014/main" id="{69D3F6CB-7D68-47C6-9098-255696B670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 sz="3200"/>
              <a:t>Клиничка фармакологија агенаса који делују на микротубуле</a:t>
            </a:r>
            <a:endParaRPr lang="en-US" altLang="en-US" sz="3200"/>
          </a:p>
        </p:txBody>
      </p:sp>
      <p:sp>
        <p:nvSpPr>
          <p:cNvPr id="25603" name="Content Placeholder 2">
            <a:extLst>
              <a:ext uri="{FF2B5EF4-FFF2-40B4-BE49-F238E27FC236}">
                <a16:creationId xmlns="" xmlns:a16="http://schemas.microsoft.com/office/drawing/2014/main" id="{C503D74D-8B8D-4C53-A8DD-1059D6E2CFC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23850" y="1562100"/>
            <a:ext cx="8229600" cy="499745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sr-Cyrl-RS" altLang="en-US" sz="2000"/>
              <a:t>Делују специфично на ћелијски циклус, митотску фазу (М)у којој се одвија физичка деоба ћелије</a:t>
            </a:r>
          </a:p>
          <a:p>
            <a:pPr marL="0" indent="0">
              <a:buFontTx/>
              <a:buNone/>
            </a:pPr>
            <a:r>
              <a:rPr lang="sr-Cyrl-RS" altLang="en-US" sz="2000">
                <a:solidFill>
                  <a:srgbClr val="7030A0"/>
                </a:solidFill>
              </a:rPr>
              <a:t>Винка алкалоиди </a:t>
            </a:r>
            <a:r>
              <a:rPr lang="sr-Cyrl-RS" altLang="en-US" sz="2000"/>
              <a:t>су добијени из биљке</a:t>
            </a:r>
            <a:r>
              <a:rPr lang="sr-Latn-RS" altLang="en-US" sz="2000"/>
              <a:t> Vinca rosea</a:t>
            </a:r>
            <a:r>
              <a:rPr lang="sr-Cyrl-RS" altLang="en-US" sz="2000"/>
              <a:t>. </a:t>
            </a:r>
          </a:p>
          <a:p>
            <a:pPr marL="0" indent="0">
              <a:buFontTx/>
              <a:buNone/>
            </a:pPr>
            <a:r>
              <a:rPr lang="sr-Cyrl-RS" altLang="en-US" sz="2000">
                <a:solidFill>
                  <a:srgbClr val="7030A0"/>
                </a:solidFill>
              </a:rPr>
              <a:t>Таксани</a:t>
            </a:r>
            <a:r>
              <a:rPr lang="sr-Latn-RS" altLang="en-US" sz="2000">
                <a:solidFill>
                  <a:srgbClr val="7030A0"/>
                </a:solidFill>
              </a:rPr>
              <a:t> </a:t>
            </a:r>
            <a:r>
              <a:rPr lang="sr-Cyrl-RS" altLang="en-US" sz="2000"/>
              <a:t>се</a:t>
            </a:r>
            <a:r>
              <a:rPr lang="en-US" altLang="en-US" sz="2000"/>
              <a:t> </a:t>
            </a:r>
            <a:r>
              <a:rPr lang="sr-Cyrl-RS" altLang="en-US" sz="2000"/>
              <a:t>добијају из тисовине, </a:t>
            </a:r>
            <a:r>
              <a:rPr lang="sr-Latn-RS" altLang="en-US" sz="2000"/>
              <a:t>Taxus brevifolia, Taxus baccata</a:t>
            </a:r>
            <a:endParaRPr lang="sr-Cyrl-RS" altLang="en-US" sz="2000"/>
          </a:p>
          <a:p>
            <a:pPr marL="0" indent="0">
              <a:buFontTx/>
              <a:buNone/>
            </a:pPr>
            <a:r>
              <a:rPr lang="sr-Cyrl-RS" altLang="en-US" sz="2000"/>
              <a:t>Делују на динамику полимеризације и деполимеризације микротубула и ремете формирање </a:t>
            </a:r>
            <a:r>
              <a:rPr lang="sr-Cyrl-RS" altLang="en-US" sz="2000">
                <a:solidFill>
                  <a:srgbClr val="7030A0"/>
                </a:solidFill>
              </a:rPr>
              <a:t>деобног вретена</a:t>
            </a:r>
            <a:r>
              <a:rPr lang="sr-Cyrl-RS" altLang="en-US" sz="2000"/>
              <a:t> и процесе посредоване микротубулима (хемотакса, секреција, трансмисија, транспорт)-</a:t>
            </a:r>
            <a:r>
              <a:rPr lang="sr-Cyrl-RS" altLang="en-US" sz="2000">
                <a:solidFill>
                  <a:srgbClr val="7030A0"/>
                </a:solidFill>
              </a:rPr>
              <a:t>инхибиција митозе и деобе ћелије</a:t>
            </a:r>
          </a:p>
          <a:p>
            <a:pPr marL="0" indent="0">
              <a:buFontTx/>
              <a:buNone/>
            </a:pPr>
            <a:endParaRPr lang="sr-Latn-CS" altLang="en-US" sz="2000"/>
          </a:p>
          <a:p>
            <a:pPr marL="0" indent="0">
              <a:buFontTx/>
              <a:buNone/>
            </a:pPr>
            <a:endParaRPr lang="sr-Cyrl-RS" altLang="en-US" sz="2000"/>
          </a:p>
        </p:txBody>
      </p:sp>
      <p:pic>
        <p:nvPicPr>
          <p:cNvPr id="25604" name="Picture 3" descr="ch50f2">
            <a:extLst>
              <a:ext uri="{FF2B5EF4-FFF2-40B4-BE49-F238E27FC236}">
                <a16:creationId xmlns="" xmlns:a16="http://schemas.microsoft.com/office/drawing/2014/main" id="{AF50C1A2-DE68-4FA5-9EDC-3DEE36134C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8" y="4941888"/>
            <a:ext cx="4392612" cy="161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4">
            <a:extLst>
              <a:ext uri="{FF2B5EF4-FFF2-40B4-BE49-F238E27FC236}">
                <a16:creationId xmlns="" xmlns:a16="http://schemas.microsoft.com/office/drawing/2014/main" id="{C4B61FBC-FAA0-4B36-95DD-211D582CE9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288" y="4681538"/>
            <a:ext cx="2955925" cy="202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32789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>
            <a:extLst>
              <a:ext uri="{FF2B5EF4-FFF2-40B4-BE49-F238E27FC236}">
                <a16:creationId xmlns="" xmlns:a16="http://schemas.microsoft.com/office/drawing/2014/main" id="{62CE3419-5D44-4539-B607-5B0297984DB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-396875" y="274638"/>
            <a:ext cx="9721850" cy="1143000"/>
          </a:xfrm>
        </p:spPr>
        <p:txBody>
          <a:bodyPr/>
          <a:lstStyle/>
          <a:p>
            <a:r>
              <a:rPr lang="sr-Cyrl-RS" altLang="en-US" sz="2800"/>
              <a:t>Клиничка фармакологија инхибитора топоизомеразе</a:t>
            </a:r>
            <a:endParaRPr lang="en-US" altLang="en-US" sz="280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9F7267B-A6E3-4BD8-99A5-A41040851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6225" y="1268413"/>
            <a:ext cx="8867775" cy="2376487"/>
          </a:xfrm>
        </p:spPr>
        <p:txBody>
          <a:bodyPr/>
          <a:lstStyle/>
          <a:p>
            <a:pPr>
              <a:defRPr/>
            </a:pPr>
            <a:r>
              <a:rPr lang="sr-Cyrl-RS" sz="2000" dirty="0"/>
              <a:t>Топоизомеразе су нуклеарни ензими који цепају фосфодиестарске везе и спајају их.</a:t>
            </a:r>
            <a:r>
              <a:rPr lang="sr-Latn-CS" altLang="en-US" sz="2000" dirty="0"/>
              <a:t> </a:t>
            </a:r>
            <a:endParaRPr lang="sr-Cyrl-RS" altLang="en-US" sz="2000" dirty="0"/>
          </a:p>
          <a:p>
            <a:pPr>
              <a:defRPr/>
            </a:pPr>
            <a:r>
              <a:rPr lang="sr-Cyrl-RS" altLang="en-US" sz="2000" dirty="0"/>
              <a:t>Инхибитори топоизомеразе интерагују са топоизомеразом, стабилизују комплекс топоизомераза-ДНК</a:t>
            </a:r>
          </a:p>
          <a:p>
            <a:pPr>
              <a:defRPr/>
            </a:pPr>
            <a:r>
              <a:rPr lang="sr-Cyrl-RS" altLang="en-US" sz="2000" dirty="0"/>
              <a:t>Убрзава се цепање ДНК или се успорава спајање делова ДНК са каталитичким деловањем топоизомеразе</a:t>
            </a:r>
          </a:p>
          <a:p>
            <a:pPr>
              <a:defRPr/>
            </a:pPr>
            <a:r>
              <a:rPr lang="sr-Cyrl-RS" sz="2000" dirty="0"/>
              <a:t>Стварање слободних радикала (одатле кардиотоксичност)</a:t>
            </a:r>
            <a:endParaRPr lang="sr-Latn-RS" sz="2000" dirty="0"/>
          </a:p>
          <a:p>
            <a:pPr>
              <a:defRPr/>
            </a:pPr>
            <a:endParaRPr lang="en-US" altLang="en-US" sz="2000" dirty="0"/>
          </a:p>
          <a:p>
            <a:pPr>
              <a:defRPr/>
            </a:pPr>
            <a:endParaRPr lang="sr-Cyrl-RS" sz="2000" dirty="0"/>
          </a:p>
          <a:p>
            <a:pPr>
              <a:defRPr/>
            </a:pPr>
            <a:endParaRPr lang="sr-Cyrl-RS" sz="2000" dirty="0"/>
          </a:p>
          <a:p>
            <a:pPr marL="0" indent="0">
              <a:buFontTx/>
              <a:buNone/>
              <a:defRPr/>
            </a:pPr>
            <a:endParaRPr lang="sr-Cyrl-RS" sz="2000" dirty="0"/>
          </a:p>
          <a:p>
            <a:pPr>
              <a:defRPr/>
            </a:pPr>
            <a:endParaRPr lang="sr-Cyrl-RS" altLang="en-US" sz="2000" dirty="0"/>
          </a:p>
          <a:p>
            <a:pPr>
              <a:defRPr/>
            </a:pPr>
            <a:endParaRPr lang="sr-Cyrl-RS" altLang="en-US" sz="2000" dirty="0"/>
          </a:p>
          <a:p>
            <a:pPr>
              <a:defRPr/>
            </a:pPr>
            <a:endParaRPr lang="sr-Cyrl-RS" altLang="en-US" sz="2000" dirty="0"/>
          </a:p>
          <a:p>
            <a:pPr>
              <a:defRPr/>
            </a:pPr>
            <a:endParaRPr lang="sr-Cyrl-RS" altLang="en-US" sz="2000" dirty="0"/>
          </a:p>
          <a:p>
            <a:pPr>
              <a:defRPr/>
            </a:pPr>
            <a:endParaRPr lang="sr-Cyrl-RS" altLang="en-US" sz="2000" dirty="0"/>
          </a:p>
          <a:p>
            <a:pPr>
              <a:defRPr/>
            </a:pPr>
            <a:endParaRPr lang="sr-Cyrl-RS" altLang="en-US" sz="2000" dirty="0"/>
          </a:p>
          <a:p>
            <a:pPr>
              <a:defRPr/>
            </a:pPr>
            <a:endParaRPr lang="en-US" sz="2000" dirty="0"/>
          </a:p>
        </p:txBody>
      </p:sp>
      <p:pic>
        <p:nvPicPr>
          <p:cNvPr id="26628" name="Picture 8" descr="ch49f2">
            <a:extLst>
              <a:ext uri="{FF2B5EF4-FFF2-40B4-BE49-F238E27FC236}">
                <a16:creationId xmlns="" xmlns:a16="http://schemas.microsoft.com/office/drawing/2014/main" id="{72ED4621-150E-4664-AD97-4C64F913DB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913188"/>
            <a:ext cx="3959225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10" descr="ch49f3">
            <a:extLst>
              <a:ext uri="{FF2B5EF4-FFF2-40B4-BE49-F238E27FC236}">
                <a16:creationId xmlns="" xmlns:a16="http://schemas.microsoft.com/office/drawing/2014/main" id="{2BA150C1-A88B-4CBD-9929-FAB3381F1DC3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3913188"/>
            <a:ext cx="3744912" cy="227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25024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="" xmlns:a16="http://schemas.microsoft.com/office/drawing/2014/main" id="{7795827B-AD12-47FD-A898-484C92740F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 sz="3200"/>
              <a:t>Малигна ћелија</a:t>
            </a:r>
            <a:endParaRPr lang="en-US" altLang="en-US" sz="3200"/>
          </a:p>
        </p:txBody>
      </p:sp>
      <p:sp>
        <p:nvSpPr>
          <p:cNvPr id="4099" name="Content Placeholder 2">
            <a:extLst>
              <a:ext uri="{FF2B5EF4-FFF2-40B4-BE49-F238E27FC236}">
                <a16:creationId xmlns="" xmlns:a16="http://schemas.microsoft.com/office/drawing/2014/main" id="{8BDFF37B-5539-4F79-BBBE-DC840C7952E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Cyrl-RS" altLang="en-US" sz="2000"/>
              <a:t>Особине малигне ћелије:</a:t>
            </a:r>
          </a:p>
          <a:p>
            <a:r>
              <a:rPr lang="sr-Cyrl-RS" altLang="en-US" sz="2000"/>
              <a:t>Поремећаји у процесима: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altLang="en-US" sz="2000"/>
              <a:t>Пролиферације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altLang="en-US" sz="2000"/>
              <a:t>Диференцијације (блокада)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altLang="en-US" sz="2000"/>
              <a:t>и/или програмиране ћелијске смрти (апоптоза)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altLang="en-US" sz="2000"/>
              <a:t>Губитак специфичне функције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altLang="en-US" sz="2000"/>
              <a:t>Инвазивност и способност метастазирања</a:t>
            </a:r>
          </a:p>
          <a:p>
            <a:r>
              <a:rPr lang="sr-Cyrl-RS" altLang="en-US" sz="2000">
                <a:solidFill>
                  <a:srgbClr val="7030A0"/>
                </a:solidFill>
              </a:rPr>
              <a:t>Фракција раста тумора-</a:t>
            </a:r>
            <a:r>
              <a:rPr lang="sr-Cyrl-RS" altLang="en-US" sz="2000"/>
              <a:t>% ћелија које се налазе у циклусу у односу на укупан број ћелија</a:t>
            </a:r>
          </a:p>
          <a:p>
            <a:r>
              <a:rPr lang="sr-Cyrl-RS" altLang="en-US" sz="2000"/>
              <a:t>Тумори са великом фракцијом раста и кратким временом за удвостручавање своје масе су осетљивији на хемиотерапију.</a:t>
            </a:r>
          </a:p>
          <a:p>
            <a:endParaRPr lang="en-US" altLang="en-US" sz="2000"/>
          </a:p>
        </p:txBody>
      </p:sp>
    </p:spTree>
  </p:cSld>
  <p:clrMapOvr>
    <a:masterClrMapping/>
  </p:clrMapOvr>
  <p:transition spd="slow" advTm="535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="" xmlns:a16="http://schemas.microsoft.com/office/drawing/2014/main" id="{289743CE-0ABF-4BCD-B69B-46A2C9B227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 sz="3200"/>
              <a:t>Клиничка фармакологија инхибитора топоизомеразе</a:t>
            </a:r>
            <a:endParaRPr lang="en-US" altLang="en-US" sz="3200"/>
          </a:p>
        </p:txBody>
      </p:sp>
      <p:sp>
        <p:nvSpPr>
          <p:cNvPr id="28675" name="Content Placeholder 2">
            <a:extLst>
              <a:ext uri="{FF2B5EF4-FFF2-40B4-BE49-F238E27FC236}">
                <a16:creationId xmlns="" xmlns:a16="http://schemas.microsoft.com/office/drawing/2014/main" id="{1013B7E3-B8A1-4BD2-888B-6E7CD3B284B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30188" y="2205038"/>
            <a:ext cx="4341812" cy="1851025"/>
          </a:xfrm>
        </p:spPr>
        <p:txBody>
          <a:bodyPr/>
          <a:lstStyle/>
          <a:p>
            <a:r>
              <a:rPr lang="sr-Cyrl-RS" altLang="en-US" sz="2000">
                <a:solidFill>
                  <a:srgbClr val="7030A0"/>
                </a:solidFill>
              </a:rPr>
              <a:t>Инхибитори топоизомеразе </a:t>
            </a:r>
            <a:r>
              <a:rPr lang="sr-Latn-RS" altLang="en-US" sz="2000">
                <a:solidFill>
                  <a:srgbClr val="7030A0"/>
                </a:solidFill>
              </a:rPr>
              <a:t>I </a:t>
            </a:r>
            <a:r>
              <a:rPr lang="sr-Cyrl-RS" altLang="en-US" sz="2000">
                <a:solidFill>
                  <a:srgbClr val="7030A0"/>
                </a:solidFill>
              </a:rPr>
              <a:t>:</a:t>
            </a:r>
          </a:p>
          <a:p>
            <a:r>
              <a:rPr lang="sr-Latn-RS" altLang="en-US" sz="2000"/>
              <a:t>Kampotekini</a:t>
            </a:r>
            <a:r>
              <a:rPr lang="sr-Cyrl-RS" altLang="en-US" sz="2000"/>
              <a:t>: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r-Latn-RS" altLang="en-US" sz="2000">
                <a:solidFill>
                  <a:srgbClr val="7030A0"/>
                </a:solidFill>
              </a:rPr>
              <a:t>irinotekan, </a:t>
            </a:r>
            <a:endParaRPr lang="sr-Cyrl-RS" altLang="en-US" sz="2000">
              <a:solidFill>
                <a:srgbClr val="7030A0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sr-Latn-RS" altLang="en-US" sz="2000">
                <a:solidFill>
                  <a:srgbClr val="7030A0"/>
                </a:solidFill>
              </a:rPr>
              <a:t>topotekan</a:t>
            </a:r>
            <a:endParaRPr lang="sr-Cyrl-RS" altLang="en-US" sz="2000">
              <a:solidFill>
                <a:srgbClr val="7030A0"/>
              </a:solidFill>
            </a:endParaRPr>
          </a:p>
          <a:p>
            <a:endParaRPr lang="en-US" altLang="en-US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0169FD72-0E47-4472-B73C-43D9A07B2C0B}"/>
              </a:ext>
            </a:extLst>
          </p:cNvPr>
          <p:cNvSpPr txBox="1"/>
          <p:nvPr/>
        </p:nvSpPr>
        <p:spPr>
          <a:xfrm>
            <a:off x="4860925" y="2201863"/>
            <a:ext cx="4129088" cy="2862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RS" sz="2000" dirty="0">
                <a:solidFill>
                  <a:srgbClr val="7030A0"/>
                </a:solidFill>
              </a:rPr>
              <a:t>Инхибитори топоизомеразе </a:t>
            </a:r>
            <a:r>
              <a:rPr lang="sr-Latn-RS" sz="2000" dirty="0">
                <a:solidFill>
                  <a:srgbClr val="7030A0"/>
                </a:solidFill>
              </a:rPr>
              <a:t>II</a:t>
            </a:r>
            <a:r>
              <a:rPr lang="sr-Cyrl-RS" sz="2000" dirty="0">
                <a:solidFill>
                  <a:srgbClr val="7030A0"/>
                </a:solidFill>
              </a:rPr>
              <a:t>: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CS" altLang="en-US" sz="2000" dirty="0"/>
              <a:t>Derivati podofilotoksina</a:t>
            </a:r>
            <a:r>
              <a:rPr lang="sr-Cyrl-RS" altLang="en-US" sz="2000" dirty="0"/>
              <a:t>:</a:t>
            </a:r>
            <a:r>
              <a:rPr lang="sr-Latn-CS" altLang="en-US" sz="2000" dirty="0"/>
              <a:t> </a:t>
            </a:r>
            <a:endParaRPr lang="sr-Cyrl-RS" altLang="en-US" sz="2000" dirty="0"/>
          </a:p>
          <a:p>
            <a:pPr marL="342900" indent="-342900">
              <a:buFont typeface="Courier New" panose="02070309020205020404" pitchFamily="49" charset="0"/>
              <a:buChar char="o"/>
              <a:defRPr/>
            </a:pPr>
            <a:r>
              <a:rPr lang="sr-Latn-RS" sz="2000" dirty="0">
                <a:solidFill>
                  <a:srgbClr val="7030A0"/>
                </a:solidFill>
              </a:rPr>
              <a:t>Etopozid, </a:t>
            </a:r>
            <a:endParaRPr lang="sr-Cyrl-RS" sz="2000" dirty="0">
              <a:solidFill>
                <a:srgbClr val="7030A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Cyrl-RS" sz="2000" dirty="0"/>
              <a:t>Антрациклински антибиотици:</a:t>
            </a:r>
          </a:p>
          <a:p>
            <a:pPr marL="342900" indent="-342900">
              <a:buFont typeface="Courier New" panose="02070309020205020404" pitchFamily="49" charset="0"/>
              <a:buChar char="o"/>
              <a:defRPr/>
            </a:pPr>
            <a:r>
              <a:rPr lang="sr-Latn-RS" sz="2000" dirty="0">
                <a:solidFill>
                  <a:srgbClr val="7030A0"/>
                </a:solidFill>
              </a:rPr>
              <a:t>daunoubicin, </a:t>
            </a:r>
            <a:endParaRPr lang="sr-Cyrl-RS" sz="2000" dirty="0">
              <a:solidFill>
                <a:srgbClr val="7030A0"/>
              </a:solidFill>
            </a:endParaRPr>
          </a:p>
          <a:p>
            <a:pPr marL="342900" indent="-342900">
              <a:buFont typeface="Courier New" panose="02070309020205020404" pitchFamily="49" charset="0"/>
              <a:buChar char="o"/>
              <a:defRPr/>
            </a:pPr>
            <a:r>
              <a:rPr lang="sr-Latn-RS" sz="2000" dirty="0">
                <a:solidFill>
                  <a:srgbClr val="7030A0"/>
                </a:solidFill>
              </a:rPr>
              <a:t>doxorubicin, </a:t>
            </a:r>
            <a:endParaRPr lang="sr-Cyrl-RS" sz="2000" dirty="0">
              <a:solidFill>
                <a:srgbClr val="7030A0"/>
              </a:solidFill>
            </a:endParaRPr>
          </a:p>
          <a:p>
            <a:pPr marL="342900" indent="-342900">
              <a:buFont typeface="Courier New" panose="02070309020205020404" pitchFamily="49" charset="0"/>
              <a:buChar char="o"/>
              <a:defRPr/>
            </a:pPr>
            <a:r>
              <a:rPr lang="sr-Latn-RS" sz="2000" dirty="0">
                <a:solidFill>
                  <a:srgbClr val="7030A0"/>
                </a:solidFill>
              </a:rPr>
              <a:t>epirubicin,</a:t>
            </a:r>
            <a:endParaRPr lang="sr-Cyrl-RS" sz="2000" dirty="0">
              <a:solidFill>
                <a:srgbClr val="7030A0"/>
              </a:solidFill>
            </a:endParaRPr>
          </a:p>
          <a:p>
            <a:pPr marL="342900" indent="-342900">
              <a:buFont typeface="Courier New" panose="02070309020205020404" pitchFamily="49" charset="0"/>
              <a:buChar char="o"/>
              <a:defRPr/>
            </a:pPr>
            <a:r>
              <a:rPr lang="sr-Latn-RS" sz="2000" dirty="0">
                <a:solidFill>
                  <a:srgbClr val="7030A0"/>
                </a:solidFill>
              </a:rPr>
              <a:t>idarubicin, </a:t>
            </a:r>
            <a:endParaRPr lang="sr-Cyrl-RS" sz="2000" dirty="0">
              <a:solidFill>
                <a:srgbClr val="7030A0"/>
              </a:solidFill>
            </a:endParaRPr>
          </a:p>
          <a:p>
            <a:pPr marL="342900" indent="-342900">
              <a:buFont typeface="Courier New" panose="02070309020205020404" pitchFamily="49" charset="0"/>
              <a:buChar char="o"/>
              <a:defRPr/>
            </a:pPr>
            <a:r>
              <a:rPr lang="sr-Latn-RS" sz="2000" dirty="0">
                <a:solidFill>
                  <a:srgbClr val="7030A0"/>
                </a:solidFill>
              </a:rPr>
              <a:t>mitoksantron</a:t>
            </a:r>
          </a:p>
        </p:txBody>
      </p:sp>
    </p:spTree>
  </p:cSld>
  <p:clrMapOvr>
    <a:masterClrMapping/>
  </p:clrMapOvr>
  <p:transition spd="slow" advTm="20422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="" xmlns:a16="http://schemas.microsoft.com/office/drawing/2014/main" id="{9BE10707-900B-4362-B22C-2AB426C6C3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588"/>
            <a:ext cx="8229600" cy="1143000"/>
          </a:xfrm>
        </p:spPr>
        <p:txBody>
          <a:bodyPr/>
          <a:lstStyle/>
          <a:p>
            <a:r>
              <a:rPr lang="sr-Cyrl-RS" altLang="en-US" sz="3200"/>
              <a:t>Интеракције цитостатика</a:t>
            </a:r>
            <a:endParaRPr lang="en-US" altLang="en-US" sz="320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27C95AF-26DB-455F-92B3-3368B7B6F9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08050"/>
            <a:ext cx="8229600" cy="5761038"/>
          </a:xfrm>
        </p:spPr>
        <p:txBody>
          <a:bodyPr/>
          <a:lstStyle/>
          <a:p>
            <a:pPr marL="533400" indent="-533400">
              <a:defRPr/>
            </a:pPr>
            <a:endParaRPr lang="sr-Latn-CS" altLang="en-US" sz="2000" dirty="0"/>
          </a:p>
          <a:p>
            <a:pPr marL="533400" indent="-533400">
              <a:defRPr/>
            </a:pPr>
            <a:r>
              <a:rPr lang="sr-Cyrl-RS" altLang="en-US" sz="2000" dirty="0"/>
              <a:t>Интеракције су честе код лекова са уским терапијским индексом</a:t>
            </a:r>
            <a:r>
              <a:rPr lang="sr-Latn-CS" altLang="en-US" sz="2000" dirty="0"/>
              <a:t> (</a:t>
            </a:r>
            <a:r>
              <a:rPr lang="sr-Cyrl-RS" altLang="en-US" sz="2000" dirty="0"/>
              <a:t>цитостатици, антикоагуланси, препарати дигиталиса, антиепилептици</a:t>
            </a:r>
            <a:r>
              <a:rPr lang="sr-Latn-CS" altLang="en-US" sz="2000" dirty="0"/>
              <a:t>)</a:t>
            </a:r>
          </a:p>
          <a:p>
            <a:pPr marL="533400" indent="-533400">
              <a:defRPr/>
            </a:pPr>
            <a:r>
              <a:rPr lang="sr-Cyrl-RS" altLang="en-US" sz="2000" dirty="0"/>
              <a:t>ЦИТОСТАТИЦИ</a:t>
            </a:r>
            <a:r>
              <a:rPr lang="sr-Latn-CS" altLang="en-US" sz="2000" dirty="0"/>
              <a:t> (</a:t>
            </a:r>
            <a:r>
              <a:rPr lang="sr-Cyrl-RS" altLang="en-US" sz="2000" dirty="0"/>
              <a:t>сви</a:t>
            </a:r>
            <a:r>
              <a:rPr lang="sr-Latn-CS" altLang="en-US" sz="2000" dirty="0"/>
              <a:t>)</a:t>
            </a:r>
            <a:r>
              <a:rPr lang="sr-Latn-CS" altLang="en-US" sz="2000" dirty="0">
                <a:cs typeface="Times New Roman" panose="02020603050405020304" pitchFamily="18" charset="0"/>
              </a:rPr>
              <a:t>→klozapin (</a:t>
            </a:r>
            <a:r>
              <a:rPr lang="sr-Cyrl-RS" altLang="en-US" sz="2000" dirty="0">
                <a:cs typeface="Times New Roman" panose="02020603050405020304" pitchFamily="18" charset="0"/>
              </a:rPr>
              <a:t>повећан ризик од агранулоцитозе</a:t>
            </a:r>
            <a:r>
              <a:rPr lang="sr-Latn-CS" altLang="en-US" sz="2000" dirty="0">
                <a:cs typeface="Times New Roman" panose="02020603050405020304" pitchFamily="18" charset="0"/>
              </a:rPr>
              <a:t>)</a:t>
            </a:r>
          </a:p>
          <a:p>
            <a:pPr marL="533400" indent="-533400">
              <a:buFont typeface="Wingdings" panose="05000000000000000000" pitchFamily="2" charset="2"/>
              <a:buNone/>
              <a:defRPr/>
            </a:pPr>
            <a:r>
              <a:rPr lang="sr-Latn-CS" altLang="en-US" sz="2000" dirty="0">
                <a:cs typeface="Times New Roman" panose="02020603050405020304" pitchFamily="18" charset="0"/>
              </a:rPr>
              <a:t>			    →fenitoin (</a:t>
            </a:r>
            <a:r>
              <a:rPr lang="sr-Cyrl-RS" altLang="en-US" sz="2000" dirty="0">
                <a:cs typeface="Times New Roman" panose="02020603050405020304" pitchFamily="18" charset="0"/>
              </a:rPr>
              <a:t>снижена ресорпција </a:t>
            </a:r>
            <a:r>
              <a:rPr lang="sr-Latn-CS" altLang="en-US" sz="2000" dirty="0">
                <a:cs typeface="Times New Roman" panose="02020603050405020304" pitchFamily="18" charset="0"/>
              </a:rPr>
              <a:t>fenitoina)</a:t>
            </a:r>
          </a:p>
          <a:p>
            <a:pPr marL="533400" indent="-533400">
              <a:buFont typeface="Wingdings" panose="05000000000000000000" pitchFamily="2" charset="2"/>
              <a:buNone/>
              <a:defRPr/>
            </a:pPr>
            <a:r>
              <a:rPr lang="sr-Latn-CS" altLang="en-US" sz="2000" dirty="0">
                <a:cs typeface="Times New Roman" panose="02020603050405020304" pitchFamily="18" charset="0"/>
              </a:rPr>
              <a:t>			    →digoksin (</a:t>
            </a:r>
            <a:r>
              <a:rPr lang="sr-Cyrl-RS" altLang="en-US" sz="2000" dirty="0">
                <a:cs typeface="Times New Roman" panose="02020603050405020304" pitchFamily="18" charset="0"/>
              </a:rPr>
              <a:t>снижена ресорпција </a:t>
            </a:r>
            <a:r>
              <a:rPr lang="sr-Latn-CS" altLang="en-US" sz="2000" dirty="0">
                <a:cs typeface="Times New Roman" panose="02020603050405020304" pitchFamily="18" charset="0"/>
              </a:rPr>
              <a:t>digoksina)</a:t>
            </a:r>
          </a:p>
          <a:p>
            <a:pPr marL="533400" indent="-533400">
              <a:defRPr/>
            </a:pPr>
            <a:r>
              <a:rPr lang="sr-Latn-CS" altLang="en-US" sz="2000" dirty="0">
                <a:cs typeface="Times New Roman" panose="02020603050405020304" pitchFamily="18" charset="0"/>
              </a:rPr>
              <a:t>Ifosfamid-varfarin, fluorouracil, etopozid-</a:t>
            </a:r>
            <a:r>
              <a:rPr lang="sr-Cyrl-RS" altLang="en-US" sz="2000" dirty="0">
                <a:cs typeface="Times New Roman" panose="02020603050405020304" pitchFamily="18" charset="0"/>
              </a:rPr>
              <a:t>деривати кумарина</a:t>
            </a:r>
            <a:r>
              <a:rPr lang="sr-Latn-CS" altLang="en-US" sz="2000" dirty="0">
                <a:cs typeface="Times New Roman" panose="02020603050405020304" pitchFamily="18" charset="0"/>
              </a:rPr>
              <a:t> (</a:t>
            </a:r>
            <a:r>
              <a:rPr lang="sr-Cyrl-RS" altLang="en-US" sz="2000" dirty="0">
                <a:cs typeface="Times New Roman" panose="02020603050405020304" pitchFamily="18" charset="0"/>
              </a:rPr>
              <a:t>појачан антикаогулантни ефекат</a:t>
            </a:r>
            <a:r>
              <a:rPr lang="sr-Latn-CS" altLang="en-US" sz="2000" dirty="0">
                <a:cs typeface="Times New Roman" panose="02020603050405020304" pitchFamily="18" charset="0"/>
              </a:rPr>
              <a:t>)</a:t>
            </a:r>
          </a:p>
          <a:p>
            <a:pPr marL="533400" indent="-533400">
              <a:defRPr/>
            </a:pPr>
            <a:r>
              <a:rPr lang="sr-Latn-CS" altLang="en-US" sz="2000" dirty="0">
                <a:cs typeface="Times New Roman" panose="02020603050405020304" pitchFamily="18" charset="0"/>
              </a:rPr>
              <a:t>Bleomicin </a:t>
            </a:r>
            <a:r>
              <a:rPr lang="sr-Cyrl-RS" altLang="en-US" sz="2000" dirty="0">
                <a:cs typeface="Times New Roman" panose="02020603050405020304" pitchFamily="18" charset="0"/>
              </a:rPr>
              <a:t>или</a:t>
            </a:r>
            <a:r>
              <a:rPr lang="sr-Latn-CS" altLang="en-US" sz="2000" dirty="0">
                <a:cs typeface="Times New Roman" panose="02020603050405020304" pitchFamily="18" charset="0"/>
              </a:rPr>
              <a:t> metotreksat-cisplatin (</a:t>
            </a:r>
            <a:r>
              <a:rPr lang="sr-Cyrl-RS" altLang="en-US" sz="2000" dirty="0">
                <a:cs typeface="Times New Roman" panose="02020603050405020304" pitchFamily="18" charset="0"/>
              </a:rPr>
              <a:t>повећана плућна токсичност</a:t>
            </a:r>
            <a:r>
              <a:rPr lang="sr-Latn-CS" altLang="en-US" sz="2000" dirty="0">
                <a:cs typeface="Times New Roman" panose="02020603050405020304" pitchFamily="18" charset="0"/>
              </a:rPr>
              <a:t>)</a:t>
            </a:r>
          </a:p>
          <a:p>
            <a:pPr marL="533400" indent="-533400">
              <a:defRPr/>
            </a:pPr>
            <a:r>
              <a:rPr lang="sr-Latn-CS" altLang="en-US" sz="2000" dirty="0">
                <a:cs typeface="Times New Roman" panose="02020603050405020304" pitchFamily="18" charset="0"/>
              </a:rPr>
              <a:t>Derivati platine-aminoglikozidi (</a:t>
            </a:r>
            <a:r>
              <a:rPr lang="sr-Cyrl-RS" altLang="en-US" sz="2000" dirty="0">
                <a:cs typeface="Times New Roman" panose="02020603050405020304" pitchFamily="18" charset="0"/>
              </a:rPr>
              <a:t>повећан ризик нефро-и ототоксичности</a:t>
            </a:r>
            <a:r>
              <a:rPr lang="sr-Latn-CS" altLang="en-US" sz="2000" dirty="0">
                <a:cs typeface="Times New Roman" panose="02020603050405020304" pitchFamily="18" charset="0"/>
              </a:rPr>
              <a:t>)				</a:t>
            </a:r>
          </a:p>
          <a:p>
            <a:pPr>
              <a:defRPr/>
            </a:pPr>
            <a:endParaRPr lang="en-US" sz="2000" dirty="0"/>
          </a:p>
        </p:txBody>
      </p:sp>
    </p:spTree>
  </p:cSld>
  <p:clrMapOvr>
    <a:masterClrMapping/>
  </p:clrMapOvr>
  <p:transition spd="slow" advTm="50013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>
            <a:extLst>
              <a:ext uri="{FF2B5EF4-FFF2-40B4-BE49-F238E27FC236}">
                <a16:creationId xmlns="" xmlns:a16="http://schemas.microsoft.com/office/drawing/2014/main" id="{0843B911-A8EE-47BD-995F-D0F6DAC0E6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11188" y="692150"/>
            <a:ext cx="8229600" cy="1143000"/>
          </a:xfrm>
        </p:spPr>
        <p:txBody>
          <a:bodyPr/>
          <a:lstStyle/>
          <a:p>
            <a:r>
              <a:rPr lang="sr-Cyrl-RS" altLang="en-US" sz="3200">
                <a:solidFill>
                  <a:schemeClr val="tx1"/>
                </a:solidFill>
              </a:rPr>
              <a:t>Терапија цитостатицима у лимфопролиферативним болестима</a:t>
            </a:r>
            <a:endParaRPr lang="en-US" altLang="en-US" sz="3200"/>
          </a:p>
        </p:txBody>
      </p:sp>
      <p:sp>
        <p:nvSpPr>
          <p:cNvPr id="30723" name="Content Placeholder 2">
            <a:extLst>
              <a:ext uri="{FF2B5EF4-FFF2-40B4-BE49-F238E27FC236}">
                <a16:creationId xmlns="" xmlns:a16="http://schemas.microsoft.com/office/drawing/2014/main" id="{A7320C38-31EE-48E0-8BE9-A2ACB011F2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Tx/>
              <a:buAutoNum type="arabicPeriod"/>
            </a:pPr>
            <a:endParaRPr lang="sr-Cyrl-RS" altLang="en-US" sz="2400"/>
          </a:p>
          <a:p>
            <a:pPr marL="457200" indent="-457200">
              <a:buFontTx/>
              <a:buAutoNum type="arabicPeriod"/>
            </a:pPr>
            <a:endParaRPr lang="sr-Cyrl-RS" altLang="en-US" sz="2400"/>
          </a:p>
          <a:p>
            <a:pPr marL="457200" indent="-457200">
              <a:buFontTx/>
              <a:buAutoNum type="arabicPeriod"/>
            </a:pPr>
            <a:r>
              <a:rPr lang="sr-Cyrl-RS" altLang="en-US" sz="2400"/>
              <a:t>Терапија индолентних лимфома</a:t>
            </a:r>
          </a:p>
          <a:p>
            <a:pPr marL="457200" indent="-457200">
              <a:buFontTx/>
              <a:buAutoNum type="arabicPeriod"/>
            </a:pPr>
            <a:r>
              <a:rPr lang="sr-Cyrl-RS" altLang="en-US" sz="2400"/>
              <a:t>Терапија агресивних лимфома</a:t>
            </a:r>
          </a:p>
          <a:p>
            <a:pPr marL="457200" indent="-457200">
              <a:buFontTx/>
              <a:buAutoNum type="arabicPeriod"/>
            </a:pPr>
            <a:r>
              <a:rPr lang="sr-Cyrl-RS" altLang="en-US" sz="2400"/>
              <a:t>Терапија</a:t>
            </a:r>
            <a:r>
              <a:rPr lang="sr-Latn-RS" altLang="en-US" sz="2400"/>
              <a:t> Hodgkin-</a:t>
            </a:r>
            <a:r>
              <a:rPr lang="sr-Cyrl-RS" altLang="en-US" sz="2400"/>
              <a:t>овог лимфома</a:t>
            </a:r>
            <a:endParaRPr lang="en-US" altLang="en-US" sz="2400"/>
          </a:p>
        </p:txBody>
      </p:sp>
    </p:spTree>
  </p:cSld>
  <p:clrMapOvr>
    <a:masterClrMapping/>
  </p:clrMapOvr>
  <p:transition spd="slow" advTm="7945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>
            <a:extLst>
              <a:ext uri="{FF2B5EF4-FFF2-40B4-BE49-F238E27FC236}">
                <a16:creationId xmlns="" xmlns:a16="http://schemas.microsoft.com/office/drawing/2014/main" id="{F7742E7B-6D75-4AB6-8465-92282A53C0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 sz="3200"/>
              <a:t>Терапија индолентних лимфома</a:t>
            </a:r>
            <a:endParaRPr lang="en-US" altLang="en-US" sz="3200"/>
          </a:p>
        </p:txBody>
      </p:sp>
      <p:sp>
        <p:nvSpPr>
          <p:cNvPr id="31747" name="Content Placeholder 2">
            <a:extLst>
              <a:ext uri="{FF2B5EF4-FFF2-40B4-BE49-F238E27FC236}">
                <a16:creationId xmlns="" xmlns:a16="http://schemas.microsoft.com/office/drawing/2014/main" id="{664675DE-FE73-4E98-AB7C-8D07935C755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Latn-RS" altLang="en-US" sz="2000" b="1">
                <a:solidFill>
                  <a:srgbClr val="7030A0"/>
                </a:solidFill>
              </a:rPr>
              <a:t>H</a:t>
            </a:r>
            <a:r>
              <a:rPr lang="en-US" altLang="en-US" sz="2000" b="1">
                <a:solidFill>
                  <a:srgbClr val="7030A0"/>
                </a:solidFill>
              </a:rPr>
              <a:t>lorambucil</a:t>
            </a:r>
            <a:r>
              <a:rPr lang="sr-Cyrl-RS" altLang="en-US" sz="2000" b="1">
                <a:solidFill>
                  <a:srgbClr val="7030A0"/>
                </a:solidFill>
              </a:rPr>
              <a:t> </a:t>
            </a:r>
            <a:r>
              <a:rPr lang="sr-Cyrl-RS" altLang="en-US" sz="2000">
                <a:solidFill>
                  <a:srgbClr val="7030A0"/>
                </a:solidFill>
              </a:rPr>
              <a:t>монотерапија</a:t>
            </a:r>
            <a:endParaRPr lang="sr-Latn-RS" altLang="en-US" sz="2000">
              <a:solidFill>
                <a:srgbClr val="7030A0"/>
              </a:solidFill>
            </a:endParaRPr>
          </a:p>
          <a:p>
            <a:r>
              <a:rPr lang="sr-Cyrl-RS" altLang="en-US" sz="2000"/>
              <a:t>Високе дозе: </a:t>
            </a:r>
            <a:r>
              <a:rPr lang="en-US" altLang="en-US" sz="2000"/>
              <a:t> 8-10 mg/m2 per os </a:t>
            </a:r>
            <a:r>
              <a:rPr lang="sr-Cyrl-RS" altLang="en-US" sz="2000"/>
              <a:t>континуирано</a:t>
            </a:r>
            <a:r>
              <a:rPr lang="en-US" altLang="en-US" sz="2000"/>
              <a:t> </a:t>
            </a:r>
            <a:endParaRPr lang="sr-Cyrl-RS" altLang="en-US" sz="2000"/>
          </a:p>
          <a:p>
            <a:r>
              <a:rPr lang="sr-Cyrl-RS" altLang="en-US" sz="2000"/>
              <a:t>Стандардне дозе:</a:t>
            </a:r>
            <a:r>
              <a:rPr lang="en-US" altLang="en-US" sz="2000"/>
              <a:t> 0,1 mg/kg per os </a:t>
            </a:r>
            <a:r>
              <a:rPr lang="sr-Cyrl-RS" altLang="en-US" sz="2000"/>
              <a:t>континуирано</a:t>
            </a:r>
            <a:r>
              <a:rPr lang="en-US" altLang="en-US" sz="2000"/>
              <a:t> </a:t>
            </a:r>
            <a:endParaRPr lang="sr-Cyrl-RS" altLang="en-US" sz="2000"/>
          </a:p>
          <a:p>
            <a:r>
              <a:rPr lang="sr-Cyrl-RS" altLang="en-US" sz="2000"/>
              <a:t>Мале дозе:</a:t>
            </a:r>
            <a:r>
              <a:rPr lang="en-US" altLang="en-US" sz="2000"/>
              <a:t> 4 mg </a:t>
            </a:r>
            <a:r>
              <a:rPr lang="sr-Cyrl-RS" altLang="en-US" sz="2000"/>
              <a:t>два пута дневно </a:t>
            </a:r>
            <a:r>
              <a:rPr lang="en-US" altLang="en-US" sz="2000"/>
              <a:t> </a:t>
            </a:r>
            <a:endParaRPr lang="sr-Cyrl-RS" altLang="en-US" sz="2000"/>
          </a:p>
          <a:p>
            <a:r>
              <a:rPr lang="sr-Cyrl-RS" altLang="en-US" sz="2000"/>
              <a:t>Напомена:  у сва три проткола се може комбиновати са глукокортикоидима</a:t>
            </a:r>
            <a:r>
              <a:rPr lang="en-US" altLang="en-US" sz="2000"/>
              <a:t> </a:t>
            </a:r>
            <a:r>
              <a:rPr lang="sr-Cyrl-RS" altLang="en-US" sz="2000"/>
              <a:t>у уобичајеним дозама</a:t>
            </a:r>
            <a:r>
              <a:rPr lang="en-US" altLang="en-US" sz="2000"/>
              <a:t> (prednizon 40 mg/m2)</a:t>
            </a:r>
          </a:p>
          <a:p>
            <a:r>
              <a:rPr lang="en-US" altLang="en-US" sz="2000" b="1">
                <a:solidFill>
                  <a:srgbClr val="7030A0"/>
                </a:solidFill>
              </a:rPr>
              <a:t>COP (CVP)  </a:t>
            </a:r>
            <a:r>
              <a:rPr lang="sr-Cyrl-RS" altLang="en-US" sz="2000">
                <a:solidFill>
                  <a:srgbClr val="7030A0"/>
                </a:solidFill>
              </a:rPr>
              <a:t>циклус се понавља сваке три недеље</a:t>
            </a:r>
          </a:p>
          <a:p>
            <a:r>
              <a:rPr lang="en-US" altLang="en-US" sz="2000"/>
              <a:t>ciklofosfamid 750 mg/m2 iv 1. dan </a:t>
            </a:r>
            <a:endParaRPr lang="sr-Cyrl-RS" altLang="en-US" sz="2000"/>
          </a:p>
          <a:p>
            <a:r>
              <a:rPr lang="en-US" altLang="en-US" sz="2000"/>
              <a:t>vinkristin 1,4 mg/m2 iv (maksimalno 2 mg) 1. dan </a:t>
            </a:r>
            <a:endParaRPr lang="sr-Cyrl-RS" altLang="en-US" sz="2000"/>
          </a:p>
          <a:p>
            <a:r>
              <a:rPr lang="en-US" altLang="en-US" sz="2000"/>
              <a:t>prednizon 40 mg/m2 ili 100 mg per os ili iv 1. do 4. dan</a:t>
            </a:r>
          </a:p>
        </p:txBody>
      </p:sp>
    </p:spTree>
  </p:cSld>
  <p:clrMapOvr>
    <a:masterClrMapping/>
  </p:clrMapOvr>
  <p:transition spd="slow" advTm="26823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>
            <a:extLst>
              <a:ext uri="{FF2B5EF4-FFF2-40B4-BE49-F238E27FC236}">
                <a16:creationId xmlns="" xmlns:a16="http://schemas.microsoft.com/office/drawing/2014/main" id="{9D878D37-3237-40E1-BE08-CF7F0A0249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9750" y="90488"/>
            <a:ext cx="8229600" cy="1143000"/>
          </a:xfrm>
        </p:spPr>
        <p:txBody>
          <a:bodyPr/>
          <a:lstStyle/>
          <a:p>
            <a:r>
              <a:rPr lang="sr-Cyrl-RS" altLang="en-US" sz="3200"/>
              <a:t>Терапија индолентних лимфома</a:t>
            </a:r>
            <a:endParaRPr lang="en-US" altLang="en-US" sz="3200"/>
          </a:p>
        </p:txBody>
      </p:sp>
      <p:sp>
        <p:nvSpPr>
          <p:cNvPr id="32771" name="Content Placeholder 2">
            <a:extLst>
              <a:ext uri="{FF2B5EF4-FFF2-40B4-BE49-F238E27FC236}">
                <a16:creationId xmlns="" xmlns:a16="http://schemas.microsoft.com/office/drawing/2014/main" id="{B7B89427-9812-47A3-8110-63DD841D3A7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196975"/>
            <a:ext cx="8237537" cy="4864100"/>
          </a:xfrm>
        </p:spPr>
        <p:txBody>
          <a:bodyPr/>
          <a:lstStyle/>
          <a:p>
            <a:r>
              <a:rPr lang="sr-Latn-RS" altLang="en-US" sz="2000">
                <a:solidFill>
                  <a:srgbClr val="7030A0"/>
                </a:solidFill>
              </a:rPr>
              <a:t>H</a:t>
            </a:r>
            <a:r>
              <a:rPr lang="en-US" altLang="en-US" sz="2000">
                <a:solidFill>
                  <a:srgbClr val="7030A0"/>
                </a:solidFill>
              </a:rPr>
              <a:t>lorambucil</a:t>
            </a:r>
            <a:r>
              <a:rPr lang="sr-Cyrl-RS" altLang="en-US" sz="2000">
                <a:solidFill>
                  <a:srgbClr val="7030A0"/>
                </a:solidFill>
              </a:rPr>
              <a:t> (</a:t>
            </a:r>
            <a:r>
              <a:rPr lang="en-US" altLang="en-US" sz="2000">
                <a:solidFill>
                  <a:srgbClr val="7030A0"/>
                </a:solidFill>
              </a:rPr>
              <a:t>Leukeran</a:t>
            </a:r>
            <a:r>
              <a:rPr lang="sr-Cyrl-RS" altLang="en-US" sz="2000">
                <a:solidFill>
                  <a:srgbClr val="7030A0"/>
                </a:solidFill>
              </a:rPr>
              <a:t>)</a:t>
            </a:r>
            <a:endParaRPr lang="en-US" altLang="en-US" sz="2000">
              <a:solidFill>
                <a:srgbClr val="7030A0"/>
              </a:solidFill>
            </a:endParaRPr>
          </a:p>
          <a:p>
            <a:r>
              <a:rPr lang="sr-Cyrl-RS" altLang="en-US" sz="2000"/>
              <a:t>Алкилирајући агенс</a:t>
            </a:r>
          </a:p>
          <a:p>
            <a:r>
              <a:rPr lang="sr-Cyrl-RS" altLang="en-US" sz="2000" i="1"/>
              <a:t>Нежељена дејства</a:t>
            </a:r>
            <a:r>
              <a:rPr lang="sr-Cyrl-RS" altLang="en-US" sz="2000"/>
              <a:t>: </a:t>
            </a:r>
          </a:p>
          <a:p>
            <a:r>
              <a:rPr lang="sr-Cyrl-RS" altLang="en-US" sz="2000"/>
              <a:t>мијелосупресија (дозно зависна), </a:t>
            </a:r>
          </a:p>
          <a:p>
            <a:r>
              <a:rPr lang="sr-Cyrl-RS" altLang="en-US" sz="2000"/>
              <a:t>алопеција, </a:t>
            </a:r>
          </a:p>
          <a:p>
            <a:r>
              <a:rPr lang="sr-Cyrl-RS" altLang="en-US" sz="2000"/>
              <a:t>оспа по кожи</a:t>
            </a:r>
            <a:r>
              <a:rPr lang="sr-Latn-RS" altLang="en-US" sz="2000"/>
              <a:t> Steven-</a:t>
            </a:r>
            <a:r>
              <a:rPr lang="sr-Cyrl-RS" altLang="en-US" sz="2000"/>
              <a:t> </a:t>
            </a:r>
            <a:r>
              <a:rPr lang="sr-Latn-RS" altLang="en-US" sz="2000"/>
              <a:t>Johnson-</a:t>
            </a:r>
            <a:r>
              <a:rPr lang="sr-Cyrl-RS" altLang="en-US" sz="2000"/>
              <a:t>ов синдром или токсична епидермална некролиза (даља примена је контраиндикована а  лек се замењује </a:t>
            </a:r>
            <a:r>
              <a:rPr lang="en-US" altLang="en-US" sz="2000"/>
              <a:t> ciklofosfamid</a:t>
            </a:r>
            <a:r>
              <a:rPr lang="sr-Cyrl-RS" altLang="en-US" sz="2000"/>
              <a:t>ом), </a:t>
            </a:r>
          </a:p>
          <a:p>
            <a:r>
              <a:rPr lang="sr-Cyrl-RS" altLang="en-US" sz="2000"/>
              <a:t>азоспермија (кумулативна доза </a:t>
            </a:r>
            <a:r>
              <a:rPr lang="en-US" altLang="en-US" sz="2000"/>
              <a:t>&gt;400mg)</a:t>
            </a:r>
            <a:r>
              <a:rPr lang="sr-Cyrl-RS" altLang="en-US" sz="2000"/>
              <a:t>, аменореја, </a:t>
            </a:r>
          </a:p>
          <a:p>
            <a:r>
              <a:rPr lang="sr-Cyrl-RS" altLang="en-US" sz="2000"/>
              <a:t>секундарна леукемија</a:t>
            </a:r>
            <a:endParaRPr lang="sr-Latn-RS" altLang="en-US" sz="2000"/>
          </a:p>
          <a:p>
            <a:r>
              <a:rPr lang="sr-Cyrl-RS" altLang="en-US" sz="2000" i="1"/>
              <a:t>Индикације:</a:t>
            </a:r>
            <a:r>
              <a:rPr lang="sr-Cyrl-RS" altLang="en-US" sz="2000"/>
              <a:t> </a:t>
            </a:r>
            <a:r>
              <a:rPr lang="sr-Latn-RS" altLang="en-US" sz="2000"/>
              <a:t>CLL, NHL, M. Hodgkin, Waldenstrom-</a:t>
            </a:r>
            <a:r>
              <a:rPr lang="sr-Cyrl-RS" altLang="en-US" sz="2000"/>
              <a:t>ова макроглобулинемија</a:t>
            </a:r>
            <a:endParaRPr lang="sr-Latn-RS" altLang="en-US" sz="2000"/>
          </a:p>
        </p:txBody>
      </p:sp>
    </p:spTree>
  </p:cSld>
  <p:clrMapOvr>
    <a:masterClrMapping/>
  </p:clrMapOvr>
  <p:transition spd="slow" advTm="2748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>
            <a:extLst>
              <a:ext uri="{FF2B5EF4-FFF2-40B4-BE49-F238E27FC236}">
                <a16:creationId xmlns="" xmlns:a16="http://schemas.microsoft.com/office/drawing/2014/main" id="{CE254C65-B618-4076-A3BE-80E5552D53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 sz="3200"/>
              <a:t>Терапија индолентних лимфома</a:t>
            </a:r>
            <a:endParaRPr lang="en-US" altLang="en-US" sz="3200"/>
          </a:p>
        </p:txBody>
      </p:sp>
      <p:sp>
        <p:nvSpPr>
          <p:cNvPr id="33795" name="Content Placeholder 2">
            <a:extLst>
              <a:ext uri="{FF2B5EF4-FFF2-40B4-BE49-F238E27FC236}">
                <a16:creationId xmlns="" xmlns:a16="http://schemas.microsoft.com/office/drawing/2014/main" id="{066C40DA-8FA2-43DB-8728-E40F00E5B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Latn-RS" altLang="en-US" sz="2000">
                <a:solidFill>
                  <a:srgbClr val="7030A0"/>
                </a:solidFill>
              </a:rPr>
              <a:t>Ciklofosfamid</a:t>
            </a:r>
            <a:r>
              <a:rPr lang="sr-Cyrl-RS" altLang="en-US" sz="2000">
                <a:solidFill>
                  <a:srgbClr val="7030A0"/>
                </a:solidFill>
              </a:rPr>
              <a:t> (</a:t>
            </a:r>
            <a:r>
              <a:rPr lang="sr-Latn-RS" altLang="en-US" sz="2000">
                <a:solidFill>
                  <a:srgbClr val="7030A0"/>
                </a:solidFill>
              </a:rPr>
              <a:t>Endoxan)</a:t>
            </a:r>
            <a:endParaRPr lang="sr-Cyrl-RS" altLang="en-US" sz="2000">
              <a:solidFill>
                <a:srgbClr val="7030A0"/>
              </a:solidFill>
            </a:endParaRPr>
          </a:p>
          <a:p>
            <a:r>
              <a:rPr lang="sr-Cyrl-RS" altLang="en-US" sz="2000"/>
              <a:t>Алкилирајући агенс, </a:t>
            </a:r>
          </a:p>
          <a:p>
            <a:r>
              <a:rPr lang="sr-Cyrl-RS" altLang="en-US" sz="2000"/>
              <a:t>Метаболише се у јетри (један од метаблита акролеин је одговоран за токсичност  на нивоу мок. бешике), 15% се излучи урином (смањити дозу у случају тешке ХРИ)</a:t>
            </a:r>
          </a:p>
          <a:p>
            <a:r>
              <a:rPr lang="sr-Cyrl-RS" altLang="en-US" sz="2000"/>
              <a:t> </a:t>
            </a:r>
            <a:r>
              <a:rPr lang="sr-Cyrl-RS" altLang="en-US" sz="2000" i="1"/>
              <a:t>Нежељена дејства: </a:t>
            </a:r>
          </a:p>
          <a:p>
            <a:r>
              <a:rPr lang="sr-Cyrl-RS" altLang="en-US" sz="2000"/>
              <a:t>кардиотоксичност код високих доза, </a:t>
            </a:r>
          </a:p>
          <a:p>
            <a:r>
              <a:rPr lang="sr-Cyrl-RS" altLang="en-US" sz="2000"/>
              <a:t>интерстицијална плућна фиброза, </a:t>
            </a:r>
          </a:p>
          <a:p>
            <a:r>
              <a:rPr lang="sr-Cyrl-RS" altLang="en-US" sz="2000"/>
              <a:t>неодговарајућа секреција АДХ, анорексија,</a:t>
            </a:r>
          </a:p>
          <a:p>
            <a:r>
              <a:rPr lang="sr-Cyrl-RS" altLang="en-US" sz="2000"/>
              <a:t>уротелијална токсичност, пигментација дланова, ноктију и стопала</a:t>
            </a:r>
          </a:p>
          <a:p>
            <a:r>
              <a:rPr lang="sr-Cyrl-RS" altLang="en-US" sz="2000" i="1"/>
              <a:t>Индикације: </a:t>
            </a:r>
            <a:r>
              <a:rPr lang="sr-Latn-RS" altLang="en-US" sz="2000"/>
              <a:t>CLL</a:t>
            </a:r>
            <a:r>
              <a:rPr lang="sr-Cyrl-RS" altLang="en-US" sz="2000"/>
              <a:t>, Лимфоми, мијеломи, саркоми меких ткива, солидни ту</a:t>
            </a:r>
            <a:endParaRPr lang="sr-Latn-RS" altLang="en-US" sz="2000"/>
          </a:p>
          <a:p>
            <a:endParaRPr lang="en-US" altLang="en-US" sz="2000"/>
          </a:p>
        </p:txBody>
      </p:sp>
    </p:spTree>
  </p:cSld>
  <p:clrMapOvr>
    <a:masterClrMapping/>
  </p:clrMapOvr>
  <p:transition spd="slow" advTm="38094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>
            <a:extLst>
              <a:ext uri="{FF2B5EF4-FFF2-40B4-BE49-F238E27FC236}">
                <a16:creationId xmlns="" xmlns:a16="http://schemas.microsoft.com/office/drawing/2014/main" id="{4325F461-BB7B-4231-8B69-0091040E07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 sz="3200"/>
              <a:t>Терапија индолентних лимфома</a:t>
            </a:r>
            <a:endParaRPr lang="en-US" altLang="en-US" sz="320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81F299E-920D-48D6-91E4-B5645B9655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Latn-RS" altLang="en-US" sz="2000" dirty="0">
                <a:solidFill>
                  <a:srgbClr val="7030A0"/>
                </a:solidFill>
              </a:rPr>
              <a:t>V</a:t>
            </a:r>
            <a:r>
              <a:rPr lang="en-US" altLang="en-US" sz="2000" dirty="0" err="1">
                <a:solidFill>
                  <a:srgbClr val="7030A0"/>
                </a:solidFill>
              </a:rPr>
              <a:t>inkristin</a:t>
            </a:r>
            <a:r>
              <a:rPr lang="sr-Latn-RS" altLang="en-US" sz="2000" dirty="0">
                <a:solidFill>
                  <a:srgbClr val="7030A0"/>
                </a:solidFill>
              </a:rPr>
              <a:t> (Oncovin)</a:t>
            </a:r>
          </a:p>
          <a:p>
            <a:pPr>
              <a:defRPr/>
            </a:pPr>
            <a:r>
              <a:rPr lang="sr-Cyrl-RS" altLang="en-US" sz="2000" dirty="0"/>
              <a:t>Инхибитор микротубула</a:t>
            </a:r>
            <a:endParaRPr lang="sr-Latn-RS" altLang="en-US" sz="2000" dirty="0"/>
          </a:p>
          <a:p>
            <a:pPr>
              <a:defRPr/>
            </a:pPr>
            <a:r>
              <a:rPr lang="sr-Cyrl-RS" altLang="en-US" sz="2000" i="1" dirty="0"/>
              <a:t>Нежељена дејства</a:t>
            </a:r>
            <a:r>
              <a:rPr lang="sr-Cyrl-RS" altLang="en-US" sz="2000" dirty="0"/>
              <a:t>: </a:t>
            </a:r>
          </a:p>
          <a:p>
            <a:pPr>
              <a:defRPr/>
            </a:pPr>
            <a:r>
              <a:rPr lang="sr-Cyrl-RS" altLang="en-US" sz="2000" dirty="0"/>
              <a:t>алопеција, </a:t>
            </a:r>
          </a:p>
          <a:p>
            <a:pPr>
              <a:defRPr/>
            </a:pPr>
            <a:r>
              <a:rPr lang="sr-Cyrl-RS" altLang="en-US" sz="2000" dirty="0"/>
              <a:t>мин мијелосупресија, </a:t>
            </a:r>
          </a:p>
          <a:p>
            <a:pPr>
              <a:defRPr/>
            </a:pPr>
            <a:r>
              <a:rPr lang="sr-Cyrl-RS" altLang="en-US" sz="2000" dirty="0"/>
              <a:t>ретко исхемија срца и неодговарајућа секреција АДХ</a:t>
            </a:r>
          </a:p>
          <a:p>
            <a:pPr>
              <a:defRPr/>
            </a:pPr>
            <a:r>
              <a:rPr lang="sr-Cyrl-RS" altLang="en-US" sz="2000" dirty="0"/>
              <a:t>неуротоксичност </a:t>
            </a:r>
          </a:p>
          <a:p>
            <a:pPr marL="0" indent="0">
              <a:buFontTx/>
              <a:buNone/>
              <a:defRPr/>
            </a:pPr>
            <a:r>
              <a:rPr lang="sr-Cyrl-RS" altLang="en-US" sz="2000" dirty="0"/>
              <a:t>1. периферна-оштећење сензибилитета, парестезије, одсуство дубоких тетивних рефлекса, парализа екстраокуларних и ларингеалних мишића,</a:t>
            </a:r>
          </a:p>
          <a:p>
            <a:pPr marL="0" indent="0">
              <a:buFontTx/>
              <a:buNone/>
              <a:defRPr/>
            </a:pPr>
            <a:r>
              <a:rPr lang="sr-Cyrl-RS" sz="2000" dirty="0"/>
              <a:t>2. Аутономна –опстипација, грчеви, илеус</a:t>
            </a:r>
          </a:p>
          <a:p>
            <a:pPr marL="0" indent="0">
              <a:buFontTx/>
              <a:buNone/>
              <a:defRPr/>
            </a:pPr>
            <a:r>
              <a:rPr lang="sr-Cyrl-RS" altLang="en-US" sz="2000" i="1" dirty="0"/>
              <a:t>Индикације:</a:t>
            </a:r>
            <a:r>
              <a:rPr lang="sr-Latn-RS" altLang="en-US" sz="2000" dirty="0"/>
              <a:t>ALL, M. Hodgkin, NHL, CLL, Myeloma multiplex</a:t>
            </a:r>
            <a:endParaRPr lang="en-US" sz="2000" dirty="0"/>
          </a:p>
        </p:txBody>
      </p:sp>
    </p:spTree>
  </p:cSld>
  <p:clrMapOvr>
    <a:masterClrMapping/>
  </p:clrMapOvr>
  <p:transition spd="slow" advTm="3858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>
            <a:extLst>
              <a:ext uri="{FF2B5EF4-FFF2-40B4-BE49-F238E27FC236}">
                <a16:creationId xmlns="" xmlns:a16="http://schemas.microsoft.com/office/drawing/2014/main" id="{97ED9322-1F29-40D1-9ACE-ED74A1F42A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-242888"/>
            <a:ext cx="8229600" cy="1143001"/>
          </a:xfrm>
        </p:spPr>
        <p:txBody>
          <a:bodyPr/>
          <a:lstStyle/>
          <a:p>
            <a:r>
              <a:rPr lang="sr-Cyrl-RS" altLang="en-US" sz="3200"/>
              <a:t>Терапија индолентних лимфома</a:t>
            </a:r>
            <a:endParaRPr lang="en-US" altLang="en-US" sz="320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E3BC175-EB4E-44DE-809E-EB89589BB8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600" y="765175"/>
            <a:ext cx="8229600" cy="5759450"/>
          </a:xfrm>
        </p:spPr>
        <p:txBody>
          <a:bodyPr/>
          <a:lstStyle/>
          <a:p>
            <a:pPr>
              <a:defRPr/>
            </a:pPr>
            <a:r>
              <a:rPr lang="en-US" sz="2000" dirty="0" err="1">
                <a:solidFill>
                  <a:srgbClr val="7030A0"/>
                </a:solidFill>
              </a:rPr>
              <a:t>Fludarabin</a:t>
            </a:r>
            <a:r>
              <a:rPr lang="en-US" sz="2000" dirty="0">
                <a:solidFill>
                  <a:srgbClr val="7030A0"/>
                </a:solidFill>
              </a:rPr>
              <a:t> </a:t>
            </a:r>
            <a:r>
              <a:rPr lang="en-US" sz="2000" dirty="0"/>
              <a:t>25 mg/m2 iv 1. </a:t>
            </a:r>
            <a:r>
              <a:rPr lang="sr-Cyrl-RS" sz="2000" dirty="0"/>
              <a:t>д</a:t>
            </a:r>
            <a:r>
              <a:rPr lang="en-US" sz="2000" dirty="0"/>
              <a:t>o 5. </a:t>
            </a:r>
            <a:r>
              <a:rPr lang="sr-Cyrl-RS" sz="2000" dirty="0"/>
              <a:t>дан</a:t>
            </a:r>
          </a:p>
          <a:p>
            <a:pPr>
              <a:defRPr/>
            </a:pPr>
            <a:r>
              <a:rPr lang="en-US" sz="2000" dirty="0"/>
              <a:t> +- </a:t>
            </a:r>
            <a:r>
              <a:rPr lang="en-US" sz="2000" dirty="0" err="1"/>
              <a:t>prednizon</a:t>
            </a:r>
            <a:r>
              <a:rPr lang="en-US" sz="2000" dirty="0"/>
              <a:t> 40 mg/m2 </a:t>
            </a:r>
            <a:r>
              <a:rPr lang="sr-Cyrl-RS" sz="2000" dirty="0"/>
              <a:t>или</a:t>
            </a:r>
            <a:r>
              <a:rPr lang="en-US" sz="2000" dirty="0"/>
              <a:t> 100 mg per </a:t>
            </a:r>
            <a:r>
              <a:rPr lang="en-US" sz="2000" dirty="0" err="1"/>
              <a:t>os</a:t>
            </a:r>
            <a:r>
              <a:rPr lang="sr-Cyrl-RS" sz="2000" dirty="0"/>
              <a:t> или</a:t>
            </a:r>
            <a:r>
              <a:rPr lang="en-US" sz="2000" dirty="0"/>
              <a:t> iv 1. do 5. </a:t>
            </a:r>
            <a:r>
              <a:rPr lang="sr-Cyrl-RS" sz="2000" dirty="0"/>
              <a:t>дан</a:t>
            </a:r>
          </a:p>
          <a:p>
            <a:pPr marL="0" indent="0">
              <a:buFontTx/>
              <a:buNone/>
              <a:defRPr/>
            </a:pPr>
            <a:r>
              <a:rPr lang="sr-Cyrl-RS" sz="2000" dirty="0"/>
              <a:t>   -Циклус се понавља на </a:t>
            </a:r>
            <a:r>
              <a:rPr lang="en-US" sz="2000" dirty="0"/>
              <a:t>3 </a:t>
            </a:r>
            <a:r>
              <a:rPr lang="sr-Cyrl-RS" sz="2000" dirty="0"/>
              <a:t> до </a:t>
            </a:r>
            <a:r>
              <a:rPr lang="en-US" sz="2000" dirty="0"/>
              <a:t> 4 </a:t>
            </a:r>
            <a:r>
              <a:rPr lang="sr-Cyrl-RS" sz="2000" dirty="0"/>
              <a:t>н.</a:t>
            </a:r>
            <a:endParaRPr lang="en-US" sz="2000" dirty="0"/>
          </a:p>
          <a:p>
            <a:pPr>
              <a:defRPr/>
            </a:pPr>
            <a:r>
              <a:rPr lang="en-US" sz="2000" b="1" dirty="0">
                <a:solidFill>
                  <a:srgbClr val="7030A0"/>
                </a:solidFill>
              </a:rPr>
              <a:t>FC </a:t>
            </a:r>
            <a:r>
              <a:rPr lang="en-US" sz="2000" dirty="0">
                <a:solidFill>
                  <a:srgbClr val="7030A0"/>
                </a:solidFill>
              </a:rPr>
              <a:t> </a:t>
            </a:r>
            <a:endParaRPr lang="sr-Cyrl-RS" sz="2000" dirty="0">
              <a:solidFill>
                <a:srgbClr val="7030A0"/>
              </a:solidFill>
            </a:endParaRPr>
          </a:p>
          <a:p>
            <a:pPr>
              <a:defRPr/>
            </a:pPr>
            <a:r>
              <a:rPr lang="en-US" sz="2000" dirty="0" err="1"/>
              <a:t>ﬂudarabin</a:t>
            </a:r>
            <a:r>
              <a:rPr lang="en-US" sz="2000" dirty="0"/>
              <a:t> 25 mg/m2 iv 1. </a:t>
            </a:r>
            <a:r>
              <a:rPr lang="sr-Cyrl-RS" sz="2000" dirty="0"/>
              <a:t>до</a:t>
            </a:r>
            <a:r>
              <a:rPr lang="en-US" sz="2000" dirty="0"/>
              <a:t> 3. </a:t>
            </a:r>
            <a:r>
              <a:rPr lang="sr-Cyrl-RS" sz="2000" dirty="0"/>
              <a:t>дан</a:t>
            </a:r>
          </a:p>
          <a:p>
            <a:pPr>
              <a:defRPr/>
            </a:pPr>
            <a:r>
              <a:rPr lang="en-US" sz="2000" dirty="0" err="1"/>
              <a:t>ciklofosfamid</a:t>
            </a:r>
            <a:r>
              <a:rPr lang="en-US" sz="2000" dirty="0"/>
              <a:t> 750 mg/m2 iv 1. </a:t>
            </a:r>
            <a:r>
              <a:rPr lang="sr-Cyrl-RS" sz="2000" dirty="0"/>
              <a:t>дан</a:t>
            </a:r>
          </a:p>
          <a:p>
            <a:pPr>
              <a:defRPr/>
            </a:pPr>
            <a:r>
              <a:rPr lang="sr-Cyrl-RS" sz="2000" dirty="0"/>
              <a:t>–циклус се понавља на 4н.</a:t>
            </a:r>
          </a:p>
          <a:p>
            <a:pPr>
              <a:defRPr/>
            </a:pPr>
            <a:r>
              <a:rPr lang="en-US" sz="2000" b="1" dirty="0">
                <a:solidFill>
                  <a:srgbClr val="7030A0"/>
                </a:solidFill>
              </a:rPr>
              <a:t>F</a:t>
            </a:r>
            <a:r>
              <a:rPr lang="sr-Cyrl-RS" sz="2000" b="1" dirty="0">
                <a:solidFill>
                  <a:srgbClr val="7030A0"/>
                </a:solidFill>
              </a:rPr>
              <a:t>М</a:t>
            </a:r>
            <a:r>
              <a:rPr lang="en-US" sz="2000" b="1" dirty="0">
                <a:solidFill>
                  <a:srgbClr val="7030A0"/>
                </a:solidFill>
              </a:rPr>
              <a:t>D</a:t>
            </a:r>
            <a:r>
              <a:rPr lang="en-US" sz="2000" dirty="0">
                <a:solidFill>
                  <a:srgbClr val="7030A0"/>
                </a:solidFill>
              </a:rPr>
              <a:t> </a:t>
            </a:r>
            <a:endParaRPr lang="sr-Cyrl-RS" sz="2000" dirty="0">
              <a:solidFill>
                <a:srgbClr val="7030A0"/>
              </a:solidFill>
            </a:endParaRPr>
          </a:p>
          <a:p>
            <a:pPr>
              <a:defRPr/>
            </a:pPr>
            <a:r>
              <a:rPr lang="en-US" sz="2000" dirty="0" err="1"/>
              <a:t>ﬂudarabin</a:t>
            </a:r>
            <a:r>
              <a:rPr lang="en-US" sz="2000" dirty="0"/>
              <a:t> 25 mg/m2 iv 1. </a:t>
            </a:r>
            <a:r>
              <a:rPr lang="sr-Cyrl-RS" sz="2000" dirty="0"/>
              <a:t>до</a:t>
            </a:r>
            <a:r>
              <a:rPr lang="en-US" sz="2000" dirty="0"/>
              <a:t> 3. </a:t>
            </a:r>
            <a:r>
              <a:rPr lang="sr-Cyrl-RS" sz="2000" dirty="0"/>
              <a:t>дан</a:t>
            </a:r>
          </a:p>
          <a:p>
            <a:pPr>
              <a:defRPr/>
            </a:pPr>
            <a:r>
              <a:rPr lang="en-US" sz="2000" dirty="0" err="1"/>
              <a:t>mitoksantron</a:t>
            </a:r>
            <a:r>
              <a:rPr lang="en-US" sz="2000" dirty="0"/>
              <a:t> 10 mg/m2 iv 1. </a:t>
            </a:r>
            <a:r>
              <a:rPr lang="sr-Cyrl-RS" sz="2000" dirty="0"/>
              <a:t>дан</a:t>
            </a:r>
          </a:p>
          <a:p>
            <a:pPr>
              <a:defRPr/>
            </a:pPr>
            <a:r>
              <a:rPr lang="en-US" sz="2000" dirty="0"/>
              <a:t> </a:t>
            </a:r>
            <a:r>
              <a:rPr lang="en-US" sz="2000" dirty="0" err="1"/>
              <a:t>deksametazon</a:t>
            </a:r>
            <a:r>
              <a:rPr lang="en-US" sz="2000" dirty="0"/>
              <a:t> 20 mg iv </a:t>
            </a:r>
            <a:r>
              <a:rPr lang="en-US" sz="2000" dirty="0" err="1"/>
              <a:t>ili</a:t>
            </a:r>
            <a:r>
              <a:rPr lang="en-US" sz="2000" dirty="0"/>
              <a:t> per </a:t>
            </a:r>
            <a:r>
              <a:rPr lang="en-US" sz="2000" dirty="0" err="1"/>
              <a:t>os</a:t>
            </a:r>
            <a:r>
              <a:rPr lang="en-US" sz="2000" dirty="0"/>
              <a:t> 1. </a:t>
            </a:r>
            <a:r>
              <a:rPr lang="sr-Cyrl-RS" sz="2000" dirty="0"/>
              <a:t>д</a:t>
            </a:r>
            <a:r>
              <a:rPr lang="en-US" sz="2000" dirty="0"/>
              <a:t>o 5. </a:t>
            </a:r>
            <a:r>
              <a:rPr lang="sr-Cyrl-RS" sz="2000" dirty="0"/>
              <a:t>дан</a:t>
            </a:r>
            <a:endParaRPr lang="en-US" sz="2000" dirty="0"/>
          </a:p>
          <a:p>
            <a:pPr>
              <a:defRPr/>
            </a:pPr>
            <a:r>
              <a:rPr lang="en-US" sz="2000" dirty="0" err="1">
                <a:solidFill>
                  <a:srgbClr val="7030A0"/>
                </a:solidFill>
              </a:rPr>
              <a:t>Bendamustin</a:t>
            </a:r>
            <a:r>
              <a:rPr lang="en-US" sz="2000" dirty="0"/>
              <a:t> 90-120 mg/m2 iv 1. </a:t>
            </a:r>
            <a:r>
              <a:rPr lang="en-US" sz="2000" dirty="0" err="1"/>
              <a:t>i</a:t>
            </a:r>
            <a:r>
              <a:rPr lang="en-US" sz="2000" dirty="0"/>
              <a:t> 2. </a:t>
            </a:r>
            <a:r>
              <a:rPr lang="sr-Cyrl-RS" sz="2000" dirty="0"/>
              <a:t>дан</a:t>
            </a:r>
          </a:p>
          <a:p>
            <a:pPr marL="0" indent="0">
              <a:buFontTx/>
              <a:buNone/>
              <a:defRPr/>
            </a:pPr>
            <a:r>
              <a:rPr lang="sr-Cyrl-RS" sz="2000" dirty="0"/>
              <a:t>  -циклус се понавља на </a:t>
            </a:r>
            <a:r>
              <a:rPr lang="en-US" sz="2000" dirty="0"/>
              <a:t>3</a:t>
            </a:r>
            <a:r>
              <a:rPr lang="sr-Cyrl-RS" sz="2000" dirty="0"/>
              <a:t>-4 н.</a:t>
            </a:r>
            <a:endParaRPr lang="en-US" sz="2000" dirty="0"/>
          </a:p>
          <a:p>
            <a:pPr>
              <a:defRPr/>
            </a:pPr>
            <a:r>
              <a:rPr lang="en-US" sz="2000" dirty="0" err="1">
                <a:solidFill>
                  <a:srgbClr val="7030A0"/>
                </a:solidFill>
              </a:rPr>
              <a:t>Kladribin</a:t>
            </a:r>
            <a:r>
              <a:rPr lang="en-US" sz="2000" dirty="0">
                <a:solidFill>
                  <a:srgbClr val="7030A0"/>
                </a:solidFill>
              </a:rPr>
              <a:t> </a:t>
            </a:r>
            <a:r>
              <a:rPr lang="en-US" sz="2000" dirty="0"/>
              <a:t>   0,01 mg/kg iv 1.-7. </a:t>
            </a:r>
            <a:r>
              <a:rPr lang="sr-Cyrl-RS" sz="2000" dirty="0"/>
              <a:t>дан</a:t>
            </a:r>
            <a:r>
              <a:rPr lang="en-US" sz="2000" dirty="0"/>
              <a:t>               </a:t>
            </a:r>
            <a:endParaRPr lang="sr-Cyrl-RS" sz="2000" dirty="0"/>
          </a:p>
          <a:p>
            <a:pPr marL="0" indent="0">
              <a:buFontTx/>
              <a:buNone/>
              <a:defRPr/>
            </a:pPr>
            <a:r>
              <a:rPr lang="sr-Cyrl-RS" sz="2000" dirty="0"/>
              <a:t>                       </a:t>
            </a:r>
            <a:r>
              <a:rPr lang="en-US" sz="2000" dirty="0"/>
              <a:t>0,14 mg/kg </a:t>
            </a:r>
            <a:r>
              <a:rPr lang="en-US" sz="2000" dirty="0" err="1"/>
              <a:t>sc</a:t>
            </a:r>
            <a:r>
              <a:rPr lang="en-US" sz="2000" dirty="0"/>
              <a:t> 1.-5. </a:t>
            </a:r>
            <a:r>
              <a:rPr lang="sr-Cyrl-RS" sz="2000" dirty="0"/>
              <a:t>дан</a:t>
            </a:r>
            <a:endParaRPr lang="en-US" sz="2000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slow" advTm="15533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="" xmlns:a16="http://schemas.microsoft.com/office/drawing/2014/main" id="{A3730871-CD64-417A-ABAA-0EB902AF72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 sz="3200"/>
              <a:t>Терапија индолентних лимфома</a:t>
            </a:r>
            <a:endParaRPr lang="en-US" altLang="en-US" sz="3200"/>
          </a:p>
        </p:txBody>
      </p:sp>
      <p:sp>
        <p:nvSpPr>
          <p:cNvPr id="37891" name="Content Placeholder 2">
            <a:extLst>
              <a:ext uri="{FF2B5EF4-FFF2-40B4-BE49-F238E27FC236}">
                <a16:creationId xmlns="" xmlns:a16="http://schemas.microsoft.com/office/drawing/2014/main" id="{0EC3DD08-7CB0-4F47-A874-9C7EE11F2A17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000">
                <a:solidFill>
                  <a:srgbClr val="7030A0"/>
                </a:solidFill>
              </a:rPr>
              <a:t>Fludarabin</a:t>
            </a:r>
          </a:p>
          <a:p>
            <a:r>
              <a:rPr lang="sr-Cyrl-RS" altLang="en-US" sz="2000"/>
              <a:t>Антиметаболит, антагонист пурина, индукује апоптозу</a:t>
            </a:r>
          </a:p>
          <a:p>
            <a:r>
              <a:rPr lang="sr-Cyrl-RS" altLang="en-US" sz="2000"/>
              <a:t>Излучује се примарно преко бубрега</a:t>
            </a:r>
          </a:p>
          <a:p>
            <a:r>
              <a:rPr lang="sr-Cyrl-RS" altLang="en-US" sz="2000" i="1"/>
              <a:t>Нежељена дејства</a:t>
            </a:r>
            <a:r>
              <a:rPr lang="sr-Cyrl-RS" altLang="en-US" sz="2000"/>
              <a:t>: мијелосупресија, дозно зависна (панцитопенија), грозница, дрхтавица (ретко се јављају код конвеционалних доза од 25</a:t>
            </a:r>
            <a:r>
              <a:rPr lang="en-US" altLang="en-US" sz="2000"/>
              <a:t> mg/m2 </a:t>
            </a:r>
            <a:r>
              <a:rPr lang="sr-Cyrl-RS" altLang="en-US" sz="2000"/>
              <a:t>-5 дана), интерстицијски пнеумонитис</a:t>
            </a:r>
            <a:endParaRPr lang="sr-Cyrl-RS" altLang="en-US" sz="2000">
              <a:solidFill>
                <a:srgbClr val="7030A0"/>
              </a:solidFill>
            </a:endParaRPr>
          </a:p>
          <a:p>
            <a:r>
              <a:rPr lang="sr-Cyrl-RS" altLang="en-US" sz="2000" i="1"/>
              <a:t>Индикације: </a:t>
            </a:r>
            <a:r>
              <a:rPr lang="sr-Latn-RS" altLang="en-US" sz="2000"/>
              <a:t>CLL, CLL</a:t>
            </a:r>
            <a:r>
              <a:rPr lang="sr-Cyrl-RS" altLang="en-US" sz="2000"/>
              <a:t> рефрактарна на стандардне алкилирајуће агенсе</a:t>
            </a:r>
            <a:r>
              <a:rPr lang="en-US" altLang="en-US" sz="2000"/>
              <a:t>, </a:t>
            </a:r>
            <a:r>
              <a:rPr lang="sr-Cyrl-RS" altLang="en-US" sz="2000"/>
              <a:t>индолентни</a:t>
            </a:r>
            <a:r>
              <a:rPr lang="en-US" altLang="en-US" sz="2000"/>
              <a:t> NHL </a:t>
            </a:r>
            <a:r>
              <a:rPr lang="sr-Latn-RS" altLang="en-US" sz="2000"/>
              <a:t>(</a:t>
            </a:r>
            <a:r>
              <a:rPr lang="sr-Cyrl-RS" altLang="en-US" sz="2000"/>
              <a:t>моно</a:t>
            </a:r>
            <a:r>
              <a:rPr lang="sr-Latn-RS" altLang="en-US" sz="2000"/>
              <a:t>-</a:t>
            </a:r>
            <a:r>
              <a:rPr lang="sr-Cyrl-RS" altLang="en-US" sz="2000"/>
              <a:t>и комбинована терапија)</a:t>
            </a:r>
            <a:endParaRPr lang="en-US" altLang="en-US" sz="2000">
              <a:solidFill>
                <a:srgbClr val="7030A0"/>
              </a:solidFill>
            </a:endParaRPr>
          </a:p>
          <a:p>
            <a:endParaRPr lang="en-US" altLang="en-US"/>
          </a:p>
        </p:txBody>
      </p:sp>
    </p:spTree>
  </p:cSld>
  <p:clrMapOvr>
    <a:masterClrMapping/>
  </p:clrMapOvr>
  <p:transition spd="slow" advTm="3454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>
            <a:extLst>
              <a:ext uri="{FF2B5EF4-FFF2-40B4-BE49-F238E27FC236}">
                <a16:creationId xmlns="" xmlns:a16="http://schemas.microsoft.com/office/drawing/2014/main" id="{FF209041-377F-4C36-A08A-B5A0B40DDF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 sz="3600"/>
              <a:t>Терапија индолентних лимфома</a:t>
            </a:r>
            <a:endParaRPr lang="en-US" altLang="en-US" sz="3600"/>
          </a:p>
        </p:txBody>
      </p:sp>
      <p:sp>
        <p:nvSpPr>
          <p:cNvPr id="38915" name="Content Placeholder 2">
            <a:extLst>
              <a:ext uri="{FF2B5EF4-FFF2-40B4-BE49-F238E27FC236}">
                <a16:creationId xmlns="" xmlns:a16="http://schemas.microsoft.com/office/drawing/2014/main" id="{28E9BE59-1292-4707-BBC6-457844AA185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000">
                <a:solidFill>
                  <a:srgbClr val="7030A0"/>
                </a:solidFill>
              </a:rPr>
              <a:t>Bendamustin</a:t>
            </a:r>
            <a:endParaRPr lang="sr-Cyrl-RS" altLang="en-US" sz="2000">
              <a:solidFill>
                <a:srgbClr val="7030A0"/>
              </a:solidFill>
            </a:endParaRPr>
          </a:p>
          <a:p>
            <a:r>
              <a:rPr lang="sr-Cyrl-RS" altLang="en-US" sz="2000">
                <a:solidFill>
                  <a:srgbClr val="7030A0"/>
                </a:solidFill>
              </a:rPr>
              <a:t> </a:t>
            </a:r>
            <a:r>
              <a:rPr lang="sr-Cyrl-RS" altLang="en-US" sz="2000"/>
              <a:t>бифункционални алкилирајући агенс</a:t>
            </a:r>
          </a:p>
          <a:p>
            <a:r>
              <a:rPr lang="sr-Cyrl-RS" altLang="en-US" sz="2000"/>
              <a:t>Инхибиција синтезе и функције ДНК (формира унакрсне везе филамената ДНК што доводи до пуцања једноструког или двострукогланца ДНК)</a:t>
            </a:r>
          </a:p>
          <a:p>
            <a:r>
              <a:rPr lang="sr-Cyrl-RS" altLang="en-US" sz="2000"/>
              <a:t>Примењује се у случају резистенције на друге алкилирајуће агенсе (зато што је унакрсна резистенција између бендамустина и других алкилирајућих агенаса само делимична)</a:t>
            </a:r>
          </a:p>
          <a:p>
            <a:r>
              <a:rPr lang="sr-Cyrl-RS" altLang="en-US" sz="2000" i="1"/>
              <a:t>Индикације</a:t>
            </a:r>
            <a:r>
              <a:rPr lang="sr-Cyrl-RS" altLang="en-US" sz="2000"/>
              <a:t>: </a:t>
            </a:r>
            <a:r>
              <a:rPr lang="sr-Latn-RS" altLang="en-US" sz="2000"/>
              <a:t>CLL, M. Hodgkin, NHL, Myeloma multilex, Ca </a:t>
            </a:r>
            <a:r>
              <a:rPr lang="sr-Cyrl-RS" altLang="en-US" sz="2000"/>
              <a:t>дојке</a:t>
            </a:r>
          </a:p>
          <a:p>
            <a:r>
              <a:rPr lang="sr-Cyrl-RS" altLang="en-US" sz="2000" i="1"/>
              <a:t>Нежељена дејства: </a:t>
            </a:r>
            <a:r>
              <a:rPr lang="sr-Cyrl-RS" altLang="en-US" sz="2000"/>
              <a:t>мијелосупресија (дозно зависна), мучнина , ретко алегија коже на месту интравенске инфузије</a:t>
            </a:r>
          </a:p>
          <a:p>
            <a:endParaRPr lang="en-US" altLang="en-US" sz="2000"/>
          </a:p>
        </p:txBody>
      </p:sp>
    </p:spTree>
  </p:cSld>
  <p:clrMapOvr>
    <a:masterClrMapping/>
  </p:clrMapOvr>
  <p:transition spd="slow" advTm="40205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="" xmlns:a16="http://schemas.microsoft.com/office/drawing/2014/main" id="{3B3A82D4-BD6F-45E7-96D7-08BEEF3824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2913" y="265113"/>
            <a:ext cx="8229600" cy="1143000"/>
          </a:xfrm>
        </p:spPr>
        <p:txBody>
          <a:bodyPr/>
          <a:lstStyle/>
          <a:p>
            <a:r>
              <a:rPr lang="sr-Cyrl-RS" altLang="en-US" sz="3600"/>
              <a:t>Цитостатици</a:t>
            </a:r>
            <a:endParaRPr lang="en-US" altLang="en-US" sz="3600"/>
          </a:p>
        </p:txBody>
      </p:sp>
      <p:sp>
        <p:nvSpPr>
          <p:cNvPr id="5123" name="Content Placeholder 2">
            <a:extLst>
              <a:ext uri="{FF2B5EF4-FFF2-40B4-BE49-F238E27FC236}">
                <a16:creationId xmlns="" xmlns:a16="http://schemas.microsoft.com/office/drawing/2014/main" id="{8120F9AA-30E6-4E88-AEBE-4A124D36A56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836613"/>
            <a:ext cx="8229600" cy="5761037"/>
          </a:xfrm>
        </p:spPr>
        <p:txBody>
          <a:bodyPr/>
          <a:lstStyle/>
          <a:p>
            <a:endParaRPr lang="sr-Cyrl-RS" altLang="en-US" sz="2000"/>
          </a:p>
          <a:p>
            <a:endParaRPr lang="sr-Cyrl-RS" altLang="en-US" sz="2000"/>
          </a:p>
          <a:p>
            <a:r>
              <a:rPr lang="sr-Cyrl-RS" altLang="en-US" sz="2000"/>
              <a:t>Лекови који супримирају развој малигне ћелије</a:t>
            </a:r>
          </a:p>
          <a:p>
            <a:r>
              <a:rPr lang="sr-Cyrl-RS" altLang="en-US" sz="2000"/>
              <a:t>Већина цитостатика делује </a:t>
            </a:r>
            <a:r>
              <a:rPr lang="sr-Cyrl-RS" altLang="en-US" sz="2000">
                <a:solidFill>
                  <a:srgbClr val="7030A0"/>
                </a:solidFill>
              </a:rPr>
              <a:t>антипролиферативно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sr-Cyrl-RS" altLang="en-US" sz="2000"/>
              <a:t>оштећују ДНК и започињу апоптозу-делују на све ћелије које се </a:t>
            </a:r>
            <a:r>
              <a:rPr lang="sr-Cyrl-RS" altLang="en-US" sz="2000">
                <a:solidFill>
                  <a:srgbClr val="7030A0"/>
                </a:solidFill>
              </a:rPr>
              <a:t>брзо деле </a:t>
            </a:r>
            <a:r>
              <a:rPr lang="sr-Cyrl-RS" altLang="en-US" sz="2000"/>
              <a:t>(костна срж и слузнице) и заустављају раст Ту, али изазивају и: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altLang="en-US" sz="2000"/>
              <a:t>Успоравање зарастање рана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altLang="en-US" sz="2000"/>
              <a:t>Алопецију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altLang="en-US" sz="2000"/>
              <a:t>Стерилитет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altLang="en-US" sz="2000"/>
              <a:t>Тератогени ефекат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altLang="en-US" sz="2000"/>
          </a:p>
        </p:txBody>
      </p:sp>
    </p:spTree>
  </p:cSld>
  <p:clrMapOvr>
    <a:masterClrMapping/>
  </p:clrMapOvr>
  <p:transition spd="slow" advTm="337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>
            <a:extLst>
              <a:ext uri="{FF2B5EF4-FFF2-40B4-BE49-F238E27FC236}">
                <a16:creationId xmlns="" xmlns:a16="http://schemas.microsoft.com/office/drawing/2014/main" id="{6F636E7D-5D5A-4AE4-A8E0-24CD26BB6F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 sz="3200"/>
              <a:t>Терапија индолентних лимфома</a:t>
            </a:r>
            <a:endParaRPr lang="en-US" altLang="en-US" sz="3200"/>
          </a:p>
        </p:txBody>
      </p:sp>
      <p:sp>
        <p:nvSpPr>
          <p:cNvPr id="39939" name="Content Placeholder 2">
            <a:extLst>
              <a:ext uri="{FF2B5EF4-FFF2-40B4-BE49-F238E27FC236}">
                <a16:creationId xmlns="" xmlns:a16="http://schemas.microsoft.com/office/drawing/2014/main" id="{D362DECD-397D-4764-9E3E-CFA7483A327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Latn-RS" altLang="en-US" sz="2000">
                <a:solidFill>
                  <a:srgbClr val="7030A0"/>
                </a:solidFill>
              </a:rPr>
              <a:t>Kladribin</a:t>
            </a:r>
          </a:p>
          <a:p>
            <a:r>
              <a:rPr lang="sr-Latn-RS" altLang="en-US" sz="2000"/>
              <a:t>A</a:t>
            </a:r>
            <a:r>
              <a:rPr lang="sr-Cyrl-RS" altLang="en-US" sz="2000"/>
              <a:t>нтиметаблит, антагонсит пурина</a:t>
            </a:r>
          </a:p>
          <a:p>
            <a:r>
              <a:rPr lang="sr-Cyrl-RS" altLang="en-US" sz="2000"/>
              <a:t>Индукује апоптозу</a:t>
            </a:r>
          </a:p>
          <a:p>
            <a:r>
              <a:rPr lang="sr-Cyrl-RS" altLang="en-US" sz="2000"/>
              <a:t>Делује имуносупресивно на </a:t>
            </a:r>
            <a:r>
              <a:rPr lang="sr-Latn-RS" altLang="en-US" sz="2000"/>
              <a:t>CD</a:t>
            </a:r>
            <a:r>
              <a:rPr lang="sr-Cyrl-RS" altLang="en-US" sz="2000"/>
              <a:t>4 и </a:t>
            </a:r>
            <a:r>
              <a:rPr lang="sr-Latn-RS" altLang="en-US" sz="2000"/>
              <a:t>CD</a:t>
            </a:r>
            <a:r>
              <a:rPr lang="sr-Cyrl-RS" altLang="en-US" sz="2000"/>
              <a:t>8 Т ћелије (имуносупресија траје до годину дана након обустављања лека)</a:t>
            </a:r>
          </a:p>
          <a:p>
            <a:r>
              <a:rPr lang="sr-Cyrl-RS" altLang="en-US" sz="2000" i="1"/>
              <a:t>Нежљена дејства</a:t>
            </a:r>
            <a:r>
              <a:rPr lang="sr-Cyrl-RS" altLang="en-US" sz="2000"/>
              <a:t>: </a:t>
            </a:r>
            <a:endParaRPr lang="sr-Latn-RS" altLang="en-US" sz="2000"/>
          </a:p>
          <a:p>
            <a:r>
              <a:rPr lang="sr-Cyrl-RS" altLang="en-US" sz="2000"/>
              <a:t>мијелосупресија (пролазна), </a:t>
            </a:r>
            <a:endParaRPr lang="sr-Latn-RS" altLang="en-US" sz="2000"/>
          </a:p>
          <a:p>
            <a:r>
              <a:rPr lang="sr-Cyrl-RS" altLang="en-US" sz="2000"/>
              <a:t>грозница, склоност ка опортунистичким инфекцијама, </a:t>
            </a:r>
            <a:endParaRPr lang="sr-Latn-RS" altLang="en-US" sz="2000"/>
          </a:p>
          <a:p>
            <a:r>
              <a:rPr lang="sr-Cyrl-RS" altLang="en-US" sz="2000"/>
              <a:t>ретко нефротоксичност и хепатотоксичност</a:t>
            </a:r>
          </a:p>
          <a:p>
            <a:r>
              <a:rPr lang="sr-Cyrl-RS" altLang="en-US" sz="2000" i="1"/>
              <a:t>Индикације</a:t>
            </a:r>
            <a:r>
              <a:rPr lang="sr-Cyrl-RS" altLang="en-US" sz="2000"/>
              <a:t>: </a:t>
            </a:r>
            <a:r>
              <a:rPr lang="sr-Latn-RS" altLang="en-US" sz="2000"/>
              <a:t>CLL, Leukemija vlasastih ćelija, NHL, Waldenstrom-ova makroglobulnemija</a:t>
            </a:r>
            <a:endParaRPr lang="en-US" altLang="en-US" sz="2000"/>
          </a:p>
          <a:p>
            <a:endParaRPr lang="sr-Cyrl-RS" altLang="en-US" sz="2000"/>
          </a:p>
        </p:txBody>
      </p:sp>
    </p:spTree>
  </p:cSld>
  <p:clrMapOvr>
    <a:masterClrMapping/>
  </p:clrMapOvr>
  <p:transition spd="slow" advTm="34884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>
            <a:extLst>
              <a:ext uri="{FF2B5EF4-FFF2-40B4-BE49-F238E27FC236}">
                <a16:creationId xmlns="" xmlns:a16="http://schemas.microsoft.com/office/drawing/2014/main" id="{20F51351-B8FB-4ED9-8386-F18851C339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11188" y="6350"/>
            <a:ext cx="8229600" cy="1143000"/>
          </a:xfrm>
        </p:spPr>
        <p:txBody>
          <a:bodyPr/>
          <a:lstStyle/>
          <a:p>
            <a:r>
              <a:rPr lang="sr-Cyrl-RS" altLang="en-US" sz="3200"/>
              <a:t>Терапија агресивних лимфома</a:t>
            </a:r>
            <a:r>
              <a:rPr lang="en-US" altLang="en-US" sz="3200"/>
              <a:t> – </a:t>
            </a:r>
            <a:r>
              <a:rPr lang="sr-Cyrl-RS" altLang="en-US" sz="3200"/>
              <a:t>1.линија</a:t>
            </a:r>
            <a:endParaRPr lang="en-US" altLang="en-US" sz="320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87D0683-C701-4D83-9032-01F5051F09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052513"/>
            <a:ext cx="8229600" cy="5229225"/>
          </a:xfrm>
        </p:spPr>
        <p:txBody>
          <a:bodyPr/>
          <a:lstStyle/>
          <a:p>
            <a:pPr>
              <a:defRPr/>
            </a:pPr>
            <a:r>
              <a:rPr lang="en-US" sz="2000" b="1" dirty="0">
                <a:solidFill>
                  <a:srgbClr val="7030A0"/>
                </a:solidFill>
              </a:rPr>
              <a:t>CHOP</a:t>
            </a:r>
            <a:r>
              <a:rPr lang="en-US" sz="2000" dirty="0"/>
              <a:t> </a:t>
            </a:r>
            <a:r>
              <a:rPr lang="sr-Cyrl-RS" sz="2000" dirty="0"/>
              <a:t>циклус се понавља сваке 3 или 2недеље</a:t>
            </a:r>
            <a:r>
              <a:rPr lang="en-US" sz="2000" dirty="0"/>
              <a:t> (</a:t>
            </a:r>
            <a:r>
              <a:rPr lang="en-US" sz="2000" dirty="0" err="1"/>
              <a:t>uz</a:t>
            </a:r>
            <a:r>
              <a:rPr lang="en-US" sz="2000" dirty="0"/>
              <a:t> G-CSF) </a:t>
            </a:r>
            <a:endParaRPr lang="sr-Cyrl-RS" sz="2000" dirty="0"/>
          </a:p>
          <a:p>
            <a:pPr>
              <a:defRPr/>
            </a:pPr>
            <a:r>
              <a:rPr lang="nl-NL" sz="2000" dirty="0">
                <a:solidFill>
                  <a:srgbClr val="7030A0"/>
                </a:solidFill>
              </a:rPr>
              <a:t>ciklofosfamid </a:t>
            </a:r>
            <a:r>
              <a:rPr lang="nl-NL" sz="2000" dirty="0"/>
              <a:t>750 mg/m2 iv 1. </a:t>
            </a:r>
            <a:r>
              <a:rPr lang="sr-Cyrl-RS" sz="2000" dirty="0"/>
              <a:t>дан</a:t>
            </a:r>
            <a:endParaRPr lang="nl-NL" sz="2000" dirty="0"/>
          </a:p>
          <a:p>
            <a:pPr>
              <a:defRPr/>
            </a:pPr>
            <a:r>
              <a:rPr lang="nl-NL" sz="2000" dirty="0">
                <a:solidFill>
                  <a:srgbClr val="7030A0"/>
                </a:solidFill>
              </a:rPr>
              <a:t>doksorubicin</a:t>
            </a:r>
            <a:r>
              <a:rPr lang="nl-NL" sz="2000" dirty="0"/>
              <a:t> 50 mg/m2 iv 1. </a:t>
            </a:r>
            <a:r>
              <a:rPr lang="sr-Cyrl-RS" sz="2000" dirty="0"/>
              <a:t>дан</a:t>
            </a:r>
            <a:endParaRPr lang="nl-NL" sz="2000" dirty="0"/>
          </a:p>
          <a:p>
            <a:pPr>
              <a:defRPr/>
            </a:pPr>
            <a:r>
              <a:rPr lang="fi-FI" sz="2000" dirty="0">
                <a:solidFill>
                  <a:srgbClr val="7030A0"/>
                </a:solidFill>
              </a:rPr>
              <a:t>vinkristin</a:t>
            </a:r>
            <a:r>
              <a:rPr lang="fi-FI" sz="2000" dirty="0"/>
              <a:t> 1,4 mg/m2 iv (maks</a:t>
            </a:r>
            <a:r>
              <a:rPr lang="sr-Cyrl-RS" sz="2000" dirty="0"/>
              <a:t>.</a:t>
            </a:r>
            <a:r>
              <a:rPr lang="fi-FI" sz="2000" dirty="0"/>
              <a:t> 2</a:t>
            </a:r>
            <a:r>
              <a:rPr lang="sr-Cyrl-RS" sz="2000" dirty="0"/>
              <a:t> </a:t>
            </a:r>
            <a:r>
              <a:rPr lang="en-US" sz="2000" dirty="0"/>
              <a:t>mg)</a:t>
            </a:r>
            <a:r>
              <a:rPr lang="sr-Cyrl-RS" sz="2000" dirty="0"/>
              <a:t> </a:t>
            </a:r>
            <a:r>
              <a:rPr lang="en-US" sz="2000" dirty="0"/>
              <a:t>1. </a:t>
            </a:r>
            <a:r>
              <a:rPr lang="sr-Cyrl-RS" sz="2000" dirty="0"/>
              <a:t>дан</a:t>
            </a:r>
            <a:endParaRPr lang="nl-NL" sz="2000" dirty="0"/>
          </a:p>
          <a:p>
            <a:pPr>
              <a:defRPr/>
            </a:pPr>
            <a:r>
              <a:rPr lang="sv-SE" sz="2000" dirty="0">
                <a:solidFill>
                  <a:srgbClr val="7030A0"/>
                </a:solidFill>
              </a:rPr>
              <a:t>prednizon</a:t>
            </a:r>
            <a:r>
              <a:rPr lang="sv-SE" sz="2000" dirty="0"/>
              <a:t> 40 mg/m2 iv ili 100 mg per os</a:t>
            </a:r>
            <a:r>
              <a:rPr lang="sr-Cyrl-RS" sz="2000" dirty="0"/>
              <a:t> или</a:t>
            </a:r>
            <a:r>
              <a:rPr lang="en-US" sz="2000" dirty="0"/>
              <a:t> iv</a:t>
            </a:r>
            <a:r>
              <a:rPr lang="sr-Cyrl-RS" sz="2000" dirty="0"/>
              <a:t>  од </a:t>
            </a:r>
            <a:r>
              <a:rPr lang="en-US" sz="2000" dirty="0"/>
              <a:t>1. </a:t>
            </a:r>
            <a:r>
              <a:rPr lang="sr-Cyrl-RS" sz="2000" dirty="0"/>
              <a:t>до</a:t>
            </a:r>
            <a:r>
              <a:rPr lang="en-US" sz="2000" dirty="0"/>
              <a:t> 5. </a:t>
            </a:r>
            <a:r>
              <a:rPr lang="sr-Cyrl-RS" sz="2000" dirty="0"/>
              <a:t>дан</a:t>
            </a:r>
          </a:p>
          <a:p>
            <a:pPr marL="0" indent="0">
              <a:buFontTx/>
              <a:buNone/>
              <a:defRPr/>
            </a:pPr>
            <a:endParaRPr lang="nl-NL" sz="2000" dirty="0"/>
          </a:p>
          <a:p>
            <a:pPr>
              <a:defRPr/>
            </a:pPr>
            <a:r>
              <a:rPr lang="en-US" sz="2000" b="1" dirty="0">
                <a:solidFill>
                  <a:srgbClr val="7030A0"/>
                </a:solidFill>
              </a:rPr>
              <a:t>CHEOP</a:t>
            </a:r>
            <a:r>
              <a:rPr lang="en-US" sz="2000" dirty="0"/>
              <a:t> </a:t>
            </a:r>
            <a:r>
              <a:rPr lang="sr-Cyrl-RS" sz="2000" dirty="0"/>
              <a:t>циклус се понавља сваке 3 или 2недеље</a:t>
            </a:r>
            <a:r>
              <a:rPr lang="en-US" sz="2000" dirty="0"/>
              <a:t> (</a:t>
            </a:r>
            <a:r>
              <a:rPr lang="en-US" sz="2000" dirty="0" err="1"/>
              <a:t>uz</a:t>
            </a:r>
            <a:r>
              <a:rPr lang="en-US" sz="2000" dirty="0"/>
              <a:t> G-CSF) </a:t>
            </a:r>
            <a:endParaRPr lang="sr-Cyrl-RS" sz="2000" dirty="0"/>
          </a:p>
          <a:p>
            <a:pPr>
              <a:defRPr/>
            </a:pPr>
            <a:r>
              <a:rPr lang="nl-NL" sz="2000" dirty="0">
                <a:solidFill>
                  <a:srgbClr val="7030A0"/>
                </a:solidFill>
              </a:rPr>
              <a:t>ciklofosfamid</a:t>
            </a:r>
            <a:r>
              <a:rPr lang="nl-NL" sz="2000" dirty="0"/>
              <a:t> 750 mg/m2 iv 1. </a:t>
            </a:r>
            <a:r>
              <a:rPr lang="sr-Cyrl-RS" sz="2000" dirty="0"/>
              <a:t>дан</a:t>
            </a:r>
            <a:endParaRPr lang="nl-NL" sz="2000" dirty="0"/>
          </a:p>
          <a:p>
            <a:pPr>
              <a:defRPr/>
            </a:pPr>
            <a:r>
              <a:rPr lang="nl-NL" sz="2000" dirty="0">
                <a:solidFill>
                  <a:srgbClr val="7030A0"/>
                </a:solidFill>
              </a:rPr>
              <a:t>doksorubicin</a:t>
            </a:r>
            <a:r>
              <a:rPr lang="nl-NL" sz="2000" dirty="0"/>
              <a:t> 50 mg/m2 iv 1. </a:t>
            </a:r>
            <a:r>
              <a:rPr lang="sr-Cyrl-RS" sz="2000" dirty="0"/>
              <a:t>дан</a:t>
            </a:r>
            <a:endParaRPr lang="nl-NL" sz="2000" dirty="0"/>
          </a:p>
          <a:p>
            <a:pPr>
              <a:defRPr/>
            </a:pPr>
            <a:r>
              <a:rPr lang="en-US" sz="2000" dirty="0" err="1">
                <a:solidFill>
                  <a:srgbClr val="7030A0"/>
                </a:solidFill>
              </a:rPr>
              <a:t>etopozid</a:t>
            </a:r>
            <a:r>
              <a:rPr lang="en-US" sz="2000" dirty="0"/>
              <a:t> 100 mg/ m2 iv 1. do 3. </a:t>
            </a:r>
            <a:r>
              <a:rPr lang="sr-Cyrl-RS" sz="2000" dirty="0"/>
              <a:t>дан</a:t>
            </a:r>
            <a:endParaRPr lang="nl-NL" sz="2000" dirty="0"/>
          </a:p>
          <a:p>
            <a:pPr>
              <a:defRPr/>
            </a:pPr>
            <a:r>
              <a:rPr lang="fi-FI" sz="2000" dirty="0">
                <a:solidFill>
                  <a:srgbClr val="7030A0"/>
                </a:solidFill>
              </a:rPr>
              <a:t>vinkristin</a:t>
            </a:r>
            <a:r>
              <a:rPr lang="fi-FI" sz="2000" dirty="0"/>
              <a:t> 1,4 mg/m2 iv (maks</a:t>
            </a:r>
            <a:r>
              <a:rPr lang="sr-Cyrl-RS" sz="2000" dirty="0"/>
              <a:t>.</a:t>
            </a:r>
            <a:r>
              <a:rPr lang="fi-FI" sz="2000" dirty="0"/>
              <a:t> 2</a:t>
            </a:r>
            <a:r>
              <a:rPr lang="en-US" sz="2000" dirty="0"/>
              <a:t>mg)1. </a:t>
            </a:r>
            <a:r>
              <a:rPr lang="sr-Cyrl-RS" sz="2000" dirty="0"/>
              <a:t>дан</a:t>
            </a:r>
            <a:endParaRPr lang="nl-NL" sz="2000" dirty="0"/>
          </a:p>
          <a:p>
            <a:pPr>
              <a:defRPr/>
            </a:pPr>
            <a:r>
              <a:rPr lang="sv-SE" sz="2000" dirty="0">
                <a:solidFill>
                  <a:srgbClr val="7030A0"/>
                </a:solidFill>
              </a:rPr>
              <a:t>prednizon</a:t>
            </a:r>
            <a:r>
              <a:rPr lang="sv-SE" sz="2000" dirty="0"/>
              <a:t> 40 mg/m2 iv ili 100 mg per os</a:t>
            </a:r>
            <a:r>
              <a:rPr lang="sr-Cyrl-RS" sz="2000" dirty="0"/>
              <a:t> или </a:t>
            </a:r>
            <a:r>
              <a:rPr lang="en-US" sz="2000" dirty="0"/>
              <a:t>iv</a:t>
            </a:r>
            <a:r>
              <a:rPr lang="sr-Cyrl-RS" sz="2000" dirty="0"/>
              <a:t> </a:t>
            </a:r>
            <a:r>
              <a:rPr lang="en-US" sz="2000" dirty="0"/>
              <a:t>1. </a:t>
            </a:r>
            <a:r>
              <a:rPr lang="sr-Cyrl-RS" sz="2000" dirty="0"/>
              <a:t>до</a:t>
            </a:r>
            <a:r>
              <a:rPr lang="en-US" sz="2000" dirty="0"/>
              <a:t> 5. </a:t>
            </a:r>
            <a:r>
              <a:rPr lang="sr-Cyrl-RS" sz="2000" dirty="0"/>
              <a:t>дан</a:t>
            </a:r>
          </a:p>
          <a:p>
            <a:pPr>
              <a:defRPr/>
            </a:pPr>
            <a:endParaRPr lang="nl-NL" sz="2000" dirty="0"/>
          </a:p>
        </p:txBody>
      </p:sp>
    </p:spTree>
  </p:cSld>
  <p:clrMapOvr>
    <a:masterClrMapping/>
  </p:clrMapOvr>
  <p:transition spd="slow" advTm="1158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>
            <a:extLst>
              <a:ext uri="{FF2B5EF4-FFF2-40B4-BE49-F238E27FC236}">
                <a16:creationId xmlns="" xmlns:a16="http://schemas.microsoft.com/office/drawing/2014/main" id="{9469A1BA-6854-4D29-949A-B362A4A0A4D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r>
              <a:rPr lang="sr-Cyrl-RS" altLang="en-US" sz="3200"/>
              <a:t>Терапија агресивних лимфома</a:t>
            </a:r>
            <a:r>
              <a:rPr lang="en-US" altLang="en-US" sz="3200"/>
              <a:t> – </a:t>
            </a:r>
            <a:r>
              <a:rPr lang="sr-Cyrl-RS" altLang="en-US" sz="3200"/>
              <a:t>1.линија</a:t>
            </a:r>
            <a:endParaRPr lang="en-US" altLang="en-US" sz="3200"/>
          </a:p>
        </p:txBody>
      </p:sp>
      <p:sp>
        <p:nvSpPr>
          <p:cNvPr id="44035" name="Content Placeholder 2">
            <a:extLst>
              <a:ext uri="{FF2B5EF4-FFF2-40B4-BE49-F238E27FC236}">
                <a16:creationId xmlns="" xmlns:a16="http://schemas.microsoft.com/office/drawing/2014/main" id="{40153BD0-7912-49C1-9DD6-2FA016D1B27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4213" y="2133600"/>
            <a:ext cx="8229600" cy="2879725"/>
          </a:xfrm>
        </p:spPr>
        <p:txBody>
          <a:bodyPr/>
          <a:lstStyle/>
          <a:p>
            <a:r>
              <a:rPr lang="sv-SE" altLang="en-US" sz="2000" b="1">
                <a:solidFill>
                  <a:srgbClr val="7030A0"/>
                </a:solidFill>
              </a:rPr>
              <a:t>EPOCH</a:t>
            </a:r>
            <a:r>
              <a:rPr lang="sv-SE" altLang="en-US" sz="2000"/>
              <a:t> </a:t>
            </a:r>
            <a:r>
              <a:rPr lang="sr-Cyrl-RS" altLang="en-US" sz="2000"/>
              <a:t>циклус се понавља сваке 3 или 2недеље</a:t>
            </a:r>
            <a:r>
              <a:rPr lang="en-US" altLang="en-US" sz="2000"/>
              <a:t> (uz G-CSF) </a:t>
            </a:r>
            <a:endParaRPr lang="sr-Cyrl-RS" altLang="en-US" sz="2000"/>
          </a:p>
          <a:p>
            <a:r>
              <a:rPr lang="en-US" altLang="en-US" sz="2000">
                <a:solidFill>
                  <a:srgbClr val="7030A0"/>
                </a:solidFill>
              </a:rPr>
              <a:t>etopozid</a:t>
            </a:r>
            <a:r>
              <a:rPr lang="en-US" altLang="en-US" sz="2000"/>
              <a:t> 50 mg/m2 </a:t>
            </a:r>
            <a:r>
              <a:rPr lang="sr-Cyrl-RS" altLang="en-US" sz="2000"/>
              <a:t>у континуираној инфузији </a:t>
            </a:r>
            <a:r>
              <a:rPr lang="en-US" altLang="en-US" sz="2000"/>
              <a:t> 1. </a:t>
            </a:r>
            <a:r>
              <a:rPr lang="sr-Cyrl-RS" altLang="en-US" sz="2000"/>
              <a:t>до</a:t>
            </a:r>
            <a:r>
              <a:rPr lang="en-US" altLang="en-US" sz="2000"/>
              <a:t> 4. </a:t>
            </a:r>
            <a:r>
              <a:rPr lang="sr-Cyrl-RS" altLang="en-US" sz="2000"/>
              <a:t>дан</a:t>
            </a:r>
            <a:endParaRPr lang="en-US" altLang="en-US" sz="2000"/>
          </a:p>
          <a:p>
            <a:r>
              <a:rPr lang="en-US" altLang="en-US" sz="2000">
                <a:solidFill>
                  <a:srgbClr val="7030A0"/>
                </a:solidFill>
              </a:rPr>
              <a:t>vinkristin</a:t>
            </a:r>
            <a:r>
              <a:rPr lang="en-US" altLang="en-US" sz="2000"/>
              <a:t> 0,4 mg/m2 </a:t>
            </a:r>
            <a:r>
              <a:rPr lang="sr-Cyrl-RS" altLang="en-US" sz="2000"/>
              <a:t>у континуираној инфузији </a:t>
            </a:r>
            <a:r>
              <a:rPr lang="en-US" altLang="en-US" sz="2000"/>
              <a:t> 1. </a:t>
            </a:r>
            <a:r>
              <a:rPr lang="sr-Cyrl-RS" altLang="en-US" sz="2000"/>
              <a:t>до</a:t>
            </a:r>
            <a:r>
              <a:rPr lang="en-US" altLang="en-US" sz="2000"/>
              <a:t> 4. </a:t>
            </a:r>
            <a:r>
              <a:rPr lang="sr-Cyrl-RS" altLang="en-US" sz="2000"/>
              <a:t>дан</a:t>
            </a:r>
            <a:endParaRPr lang="en-US" altLang="en-US" sz="2000"/>
          </a:p>
          <a:p>
            <a:r>
              <a:rPr lang="en-US" altLang="en-US" sz="2000">
                <a:solidFill>
                  <a:srgbClr val="7030A0"/>
                </a:solidFill>
              </a:rPr>
              <a:t>doksorubicin </a:t>
            </a:r>
            <a:r>
              <a:rPr lang="en-US" altLang="en-US" sz="2000"/>
              <a:t>10 mg/m2 </a:t>
            </a:r>
            <a:r>
              <a:rPr lang="sr-Cyrl-RS" altLang="en-US" sz="2000"/>
              <a:t>у континуираној инфузији </a:t>
            </a:r>
            <a:r>
              <a:rPr lang="en-US" altLang="en-US" sz="2000"/>
              <a:t> 1. </a:t>
            </a:r>
            <a:r>
              <a:rPr lang="sr-Cyrl-RS" altLang="en-US" sz="2000"/>
              <a:t>до</a:t>
            </a:r>
            <a:r>
              <a:rPr lang="en-US" altLang="en-US" sz="2000"/>
              <a:t> 4. </a:t>
            </a:r>
            <a:r>
              <a:rPr lang="sr-Cyrl-RS" altLang="en-US" sz="2000"/>
              <a:t>дан</a:t>
            </a:r>
            <a:endParaRPr lang="en-US" altLang="en-US" sz="2000"/>
          </a:p>
          <a:p>
            <a:r>
              <a:rPr lang="nl-NL" altLang="en-US" sz="2000">
                <a:solidFill>
                  <a:srgbClr val="7030A0"/>
                </a:solidFill>
              </a:rPr>
              <a:t>ciklofosfamid</a:t>
            </a:r>
            <a:r>
              <a:rPr lang="nl-NL" altLang="en-US" sz="2000"/>
              <a:t> 750 mg/m2 iv 5. </a:t>
            </a:r>
            <a:r>
              <a:rPr lang="sr-Cyrl-RS" altLang="en-US" sz="2000"/>
              <a:t>дан</a:t>
            </a:r>
            <a:endParaRPr lang="nl-NL" altLang="en-US" sz="2000"/>
          </a:p>
          <a:p>
            <a:r>
              <a:rPr lang="pl-PL" altLang="en-US" sz="2000">
                <a:solidFill>
                  <a:srgbClr val="7030A0"/>
                </a:solidFill>
              </a:rPr>
              <a:t>prednizon</a:t>
            </a:r>
            <a:r>
              <a:rPr lang="pl-PL" altLang="en-US" sz="2000"/>
              <a:t> 2x 60 mg/m2 1. </a:t>
            </a:r>
            <a:r>
              <a:rPr lang="sr-Cyrl-RS" altLang="en-US" sz="2000"/>
              <a:t>д</a:t>
            </a:r>
            <a:r>
              <a:rPr lang="pl-PL" altLang="en-US" sz="2000"/>
              <a:t>o 5. </a:t>
            </a:r>
            <a:r>
              <a:rPr lang="sr-Cyrl-RS" altLang="en-US" sz="2000"/>
              <a:t>дан</a:t>
            </a:r>
            <a:endParaRPr lang="en-US" altLang="en-US" sz="2000"/>
          </a:p>
        </p:txBody>
      </p:sp>
    </p:spTree>
  </p:cSld>
  <p:clrMapOvr>
    <a:masterClrMapping/>
  </p:clrMapOvr>
  <p:transition spd="slow" advTm="9544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>
            <a:extLst>
              <a:ext uri="{FF2B5EF4-FFF2-40B4-BE49-F238E27FC236}">
                <a16:creationId xmlns="" xmlns:a16="http://schemas.microsoft.com/office/drawing/2014/main" id="{A4764AA2-EC1E-4F95-A43C-50702E9D30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6725" y="-111125"/>
            <a:ext cx="8229600" cy="1143000"/>
          </a:xfrm>
        </p:spPr>
        <p:txBody>
          <a:bodyPr/>
          <a:lstStyle/>
          <a:p>
            <a:r>
              <a:rPr lang="sr-Cyrl-RS" altLang="en-US" sz="3200"/>
              <a:t>Терапија агресивних лимфома</a:t>
            </a:r>
            <a:r>
              <a:rPr lang="en-US" altLang="en-US" sz="3200"/>
              <a:t> – </a:t>
            </a:r>
            <a:r>
              <a:rPr lang="sr-Cyrl-RS" altLang="en-US" sz="3200"/>
              <a:t>2.линија</a:t>
            </a:r>
            <a:endParaRPr lang="en-US" altLang="en-US" sz="320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70D13B8-8A48-49EC-82C6-B8018FE164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188" y="836613"/>
            <a:ext cx="8229600" cy="5826125"/>
          </a:xfrm>
        </p:spPr>
        <p:txBody>
          <a:bodyPr/>
          <a:lstStyle/>
          <a:p>
            <a:pPr>
              <a:defRPr/>
            </a:pPr>
            <a:r>
              <a:rPr lang="en-US" sz="2000" b="1" dirty="0">
                <a:solidFill>
                  <a:srgbClr val="7030A0"/>
                </a:solidFill>
              </a:rPr>
              <a:t>DHAP</a:t>
            </a:r>
            <a:r>
              <a:rPr lang="en-US" sz="2000" dirty="0">
                <a:solidFill>
                  <a:srgbClr val="7030A0"/>
                </a:solidFill>
              </a:rPr>
              <a:t> </a:t>
            </a:r>
            <a:r>
              <a:rPr lang="sr-Cyrl-RS" sz="2000" dirty="0"/>
              <a:t>циклус се понавља на 2 до 4 недеље</a:t>
            </a:r>
            <a:r>
              <a:rPr lang="en-US" sz="2000" dirty="0"/>
              <a:t> (</a:t>
            </a:r>
            <a:r>
              <a:rPr lang="en-US" sz="2000" dirty="0" err="1"/>
              <a:t>uz</a:t>
            </a:r>
            <a:r>
              <a:rPr lang="en-US" sz="2000" dirty="0"/>
              <a:t> G-CSF)</a:t>
            </a:r>
          </a:p>
          <a:p>
            <a:pPr>
              <a:defRPr/>
            </a:pPr>
            <a:r>
              <a:rPr lang="pt-BR" sz="2000" dirty="0">
                <a:solidFill>
                  <a:srgbClr val="7030A0"/>
                </a:solidFill>
              </a:rPr>
              <a:t>deksametazon</a:t>
            </a:r>
            <a:r>
              <a:rPr lang="pt-BR" sz="2000" dirty="0"/>
              <a:t> 40 mg iv </a:t>
            </a:r>
            <a:r>
              <a:rPr lang="sr-Cyrl-RS" sz="2000" dirty="0"/>
              <a:t>или</a:t>
            </a:r>
            <a:r>
              <a:rPr lang="pt-BR" sz="2000" dirty="0"/>
              <a:t> per os 1. </a:t>
            </a:r>
            <a:r>
              <a:rPr lang="sr-Cyrl-RS" sz="2000" dirty="0"/>
              <a:t>до</a:t>
            </a:r>
            <a:r>
              <a:rPr lang="pt-BR" sz="2000" dirty="0"/>
              <a:t> 4. </a:t>
            </a:r>
            <a:r>
              <a:rPr lang="sr-Cyrl-RS" sz="2000" dirty="0"/>
              <a:t>дан</a:t>
            </a:r>
            <a:endParaRPr lang="pt-BR" sz="2000" dirty="0"/>
          </a:p>
          <a:p>
            <a:pPr>
              <a:defRPr/>
            </a:pPr>
            <a:r>
              <a:rPr lang="en-US" sz="2000" dirty="0" err="1">
                <a:solidFill>
                  <a:srgbClr val="7030A0"/>
                </a:solidFill>
              </a:rPr>
              <a:t>citarabin</a:t>
            </a:r>
            <a:r>
              <a:rPr lang="en-US" sz="2000" dirty="0"/>
              <a:t> 2x2 g/m2 iv 2. </a:t>
            </a:r>
            <a:r>
              <a:rPr lang="sr-Cyrl-RS" sz="2000" dirty="0"/>
              <a:t>дан</a:t>
            </a:r>
            <a:endParaRPr lang="pt-BR" sz="2000" dirty="0"/>
          </a:p>
          <a:p>
            <a:pPr>
              <a:defRPr/>
            </a:pPr>
            <a:r>
              <a:rPr lang="nl-NL" sz="2000" dirty="0">
                <a:solidFill>
                  <a:srgbClr val="7030A0"/>
                </a:solidFill>
              </a:rPr>
              <a:t>cisplatina</a:t>
            </a:r>
            <a:r>
              <a:rPr lang="nl-NL" sz="2000" dirty="0"/>
              <a:t> 100 mg/m2 iv 1. </a:t>
            </a:r>
            <a:r>
              <a:rPr lang="sr-Cyrl-RS" sz="2000" dirty="0"/>
              <a:t>дан</a:t>
            </a:r>
          </a:p>
          <a:p>
            <a:pPr marL="0" indent="0">
              <a:buFontTx/>
              <a:buNone/>
              <a:defRPr/>
            </a:pPr>
            <a:endParaRPr lang="pt-BR" sz="2000" b="1" dirty="0">
              <a:solidFill>
                <a:srgbClr val="7030A0"/>
              </a:solidFill>
            </a:endParaRPr>
          </a:p>
          <a:p>
            <a:pPr>
              <a:defRPr/>
            </a:pPr>
            <a:r>
              <a:rPr lang="en-US" sz="2000" b="1" dirty="0">
                <a:solidFill>
                  <a:srgbClr val="7030A0"/>
                </a:solidFill>
              </a:rPr>
              <a:t>ESHAP </a:t>
            </a:r>
            <a:r>
              <a:rPr lang="sr-Cyrl-RS" sz="2000" dirty="0"/>
              <a:t>циклус се понавља на 3 до 4 недеље</a:t>
            </a:r>
          </a:p>
          <a:p>
            <a:pPr>
              <a:defRPr/>
            </a:pPr>
            <a:r>
              <a:rPr lang="en-US" sz="2000" dirty="0">
                <a:solidFill>
                  <a:srgbClr val="7030A0"/>
                </a:solidFill>
              </a:rPr>
              <a:t> </a:t>
            </a:r>
            <a:r>
              <a:rPr lang="en-US" sz="2000" dirty="0" err="1">
                <a:solidFill>
                  <a:srgbClr val="7030A0"/>
                </a:solidFill>
              </a:rPr>
              <a:t>etopozid</a:t>
            </a:r>
            <a:r>
              <a:rPr lang="en-US" sz="2000" dirty="0"/>
              <a:t> 40 mg/m2 iv </a:t>
            </a:r>
            <a:r>
              <a:rPr lang="pt-BR" sz="2000" dirty="0"/>
              <a:t>1. </a:t>
            </a:r>
            <a:r>
              <a:rPr lang="sr-Cyrl-RS" sz="2000" dirty="0"/>
              <a:t>до</a:t>
            </a:r>
            <a:r>
              <a:rPr lang="pt-BR" sz="2000" dirty="0"/>
              <a:t> 4. </a:t>
            </a:r>
            <a:r>
              <a:rPr lang="sr-Cyrl-RS" sz="2000" dirty="0"/>
              <a:t>дан</a:t>
            </a:r>
            <a:endParaRPr lang="pt-BR" sz="2000" dirty="0"/>
          </a:p>
          <a:p>
            <a:pPr>
              <a:defRPr/>
            </a:pPr>
            <a:r>
              <a:rPr lang="pt-BR" sz="2000" dirty="0">
                <a:solidFill>
                  <a:srgbClr val="7030A0"/>
                </a:solidFill>
              </a:rPr>
              <a:t>cisplatina</a:t>
            </a:r>
            <a:r>
              <a:rPr lang="pt-BR" sz="2000" dirty="0"/>
              <a:t> 25 mg/m2iv 1. </a:t>
            </a:r>
            <a:r>
              <a:rPr lang="sr-Cyrl-RS" sz="2000" dirty="0"/>
              <a:t>до</a:t>
            </a:r>
            <a:r>
              <a:rPr lang="pt-BR" sz="2000" dirty="0"/>
              <a:t> 4. </a:t>
            </a:r>
            <a:r>
              <a:rPr lang="sr-Cyrl-RS" sz="2000" dirty="0"/>
              <a:t>дан</a:t>
            </a:r>
            <a:endParaRPr lang="pt-BR" sz="2000" dirty="0"/>
          </a:p>
          <a:p>
            <a:pPr>
              <a:defRPr/>
            </a:pPr>
            <a:r>
              <a:rPr lang="en-US" sz="2000" dirty="0" err="1">
                <a:solidFill>
                  <a:srgbClr val="7030A0"/>
                </a:solidFill>
              </a:rPr>
              <a:t>citarabin</a:t>
            </a:r>
            <a:r>
              <a:rPr lang="en-US" sz="2000" dirty="0"/>
              <a:t> 2 g/m2 iv 5. </a:t>
            </a:r>
            <a:r>
              <a:rPr lang="sr-Cyrl-RS" sz="2000" dirty="0"/>
              <a:t>дан</a:t>
            </a:r>
            <a:endParaRPr lang="pt-BR" sz="2000" dirty="0"/>
          </a:p>
          <a:p>
            <a:pPr>
              <a:defRPr/>
            </a:pPr>
            <a:r>
              <a:rPr lang="en-US" sz="2000" dirty="0" err="1">
                <a:solidFill>
                  <a:srgbClr val="7030A0"/>
                </a:solidFill>
              </a:rPr>
              <a:t>metilprednizolon</a:t>
            </a:r>
            <a:r>
              <a:rPr lang="en-US" sz="2000" dirty="0"/>
              <a:t> 250-500 mg iv </a:t>
            </a:r>
            <a:r>
              <a:rPr lang="pt-BR" sz="2000" dirty="0"/>
              <a:t>1. </a:t>
            </a:r>
            <a:r>
              <a:rPr lang="sr-Cyrl-RS" sz="2000" dirty="0"/>
              <a:t>до</a:t>
            </a:r>
            <a:r>
              <a:rPr lang="pt-BR" sz="2000" dirty="0"/>
              <a:t> </a:t>
            </a:r>
            <a:r>
              <a:rPr lang="sr-Cyrl-RS" sz="2000" dirty="0"/>
              <a:t>5</a:t>
            </a:r>
            <a:r>
              <a:rPr lang="pt-BR" sz="2000" dirty="0"/>
              <a:t>. </a:t>
            </a:r>
            <a:r>
              <a:rPr lang="sr-Cyrl-RS" sz="2000" dirty="0"/>
              <a:t>дан</a:t>
            </a:r>
          </a:p>
          <a:p>
            <a:pPr>
              <a:defRPr/>
            </a:pPr>
            <a:endParaRPr lang="sr-Cyrl-RS" sz="2000" dirty="0"/>
          </a:p>
          <a:p>
            <a:pPr>
              <a:defRPr/>
            </a:pPr>
            <a:r>
              <a:rPr lang="en-US" sz="2000" b="1" dirty="0">
                <a:solidFill>
                  <a:srgbClr val="7030A0"/>
                </a:solidFill>
              </a:rPr>
              <a:t>ICE</a:t>
            </a:r>
            <a:r>
              <a:rPr lang="en-US" sz="2000" dirty="0"/>
              <a:t> </a:t>
            </a:r>
            <a:r>
              <a:rPr lang="sr-Cyrl-RS" sz="2000" dirty="0"/>
              <a:t>циклус се понавља на 2 до 4 недеље</a:t>
            </a:r>
            <a:r>
              <a:rPr lang="en-US" sz="2000" dirty="0"/>
              <a:t> </a:t>
            </a:r>
            <a:endParaRPr lang="sr-Cyrl-RS" sz="2000" dirty="0"/>
          </a:p>
          <a:p>
            <a:pPr>
              <a:defRPr/>
            </a:pPr>
            <a:r>
              <a:rPr lang="en-US" sz="2000" dirty="0" err="1">
                <a:solidFill>
                  <a:srgbClr val="7030A0"/>
                </a:solidFill>
              </a:rPr>
              <a:t>ifosfamid</a:t>
            </a:r>
            <a:r>
              <a:rPr lang="en-US" sz="2000" dirty="0">
                <a:solidFill>
                  <a:srgbClr val="7030A0"/>
                </a:solidFill>
              </a:rPr>
              <a:t> </a:t>
            </a:r>
            <a:r>
              <a:rPr lang="en-US" sz="2000" dirty="0"/>
              <a:t>5 g/m2 24 h</a:t>
            </a:r>
            <a:r>
              <a:rPr lang="sr-Cyrl-RS" sz="2000" dirty="0"/>
              <a:t> инф</a:t>
            </a:r>
            <a:r>
              <a:rPr lang="en-US" sz="2000" dirty="0"/>
              <a:t> 2. </a:t>
            </a:r>
            <a:r>
              <a:rPr lang="sr-Cyrl-RS" sz="2000" dirty="0"/>
              <a:t>дан</a:t>
            </a:r>
          </a:p>
          <a:p>
            <a:pPr>
              <a:defRPr/>
            </a:pPr>
            <a:r>
              <a:rPr lang="en-US" sz="2000" dirty="0" err="1">
                <a:solidFill>
                  <a:srgbClr val="7030A0"/>
                </a:solidFill>
              </a:rPr>
              <a:t>uromiteksan</a:t>
            </a:r>
            <a:r>
              <a:rPr lang="en-US" sz="2000" dirty="0"/>
              <a:t> 5 g/m2 24 h</a:t>
            </a:r>
            <a:r>
              <a:rPr lang="sr-Cyrl-RS" sz="2000" dirty="0"/>
              <a:t> инф</a:t>
            </a:r>
            <a:r>
              <a:rPr lang="en-US" sz="2000" dirty="0"/>
              <a:t> 2. </a:t>
            </a:r>
            <a:r>
              <a:rPr lang="sr-Cyrl-RS" sz="2000" dirty="0"/>
              <a:t>дан</a:t>
            </a:r>
          </a:p>
          <a:p>
            <a:pPr>
              <a:defRPr/>
            </a:pPr>
            <a:r>
              <a:rPr lang="en-US" sz="2000" dirty="0" err="1">
                <a:solidFill>
                  <a:srgbClr val="7030A0"/>
                </a:solidFill>
              </a:rPr>
              <a:t>karboplatina</a:t>
            </a:r>
            <a:r>
              <a:rPr lang="en-US" sz="2000" dirty="0"/>
              <a:t> AUC 5 (</a:t>
            </a:r>
            <a:r>
              <a:rPr lang="en-US" sz="2000" dirty="0" err="1"/>
              <a:t>maks</a:t>
            </a:r>
            <a:r>
              <a:rPr lang="sr-Cyrl-RS" sz="2000" dirty="0"/>
              <a:t>.</a:t>
            </a:r>
            <a:r>
              <a:rPr lang="en-US" sz="2000" dirty="0"/>
              <a:t>800</a:t>
            </a:r>
            <a:r>
              <a:rPr lang="sr-Cyrl-RS" sz="2000" dirty="0"/>
              <a:t> </a:t>
            </a:r>
            <a:r>
              <a:rPr lang="en-US" sz="2000" dirty="0"/>
              <a:t>mg) iv</a:t>
            </a:r>
            <a:r>
              <a:rPr lang="sr-Cyrl-RS" sz="2000" dirty="0"/>
              <a:t> </a:t>
            </a:r>
            <a:r>
              <a:rPr lang="en-US" sz="2000" dirty="0"/>
              <a:t>2. </a:t>
            </a:r>
            <a:r>
              <a:rPr lang="sr-Cyrl-RS" sz="2000" dirty="0"/>
              <a:t>дан</a:t>
            </a:r>
          </a:p>
          <a:p>
            <a:pPr>
              <a:defRPr/>
            </a:pPr>
            <a:r>
              <a:rPr lang="en-US" sz="2000" dirty="0" err="1">
                <a:solidFill>
                  <a:srgbClr val="7030A0"/>
                </a:solidFill>
              </a:rPr>
              <a:t>etopozid</a:t>
            </a:r>
            <a:r>
              <a:rPr lang="en-US" sz="2000" dirty="0"/>
              <a:t> 100 mg/m2 iv 1. </a:t>
            </a:r>
            <a:r>
              <a:rPr lang="sr-Cyrl-RS" sz="2000" dirty="0"/>
              <a:t>д</a:t>
            </a:r>
            <a:r>
              <a:rPr lang="en-US" sz="2000" dirty="0"/>
              <a:t>o 3. </a:t>
            </a:r>
            <a:r>
              <a:rPr lang="sr-Cyrl-RS" sz="2000" dirty="0"/>
              <a:t>дан</a:t>
            </a:r>
            <a:endParaRPr lang="pt-BR" sz="2000" dirty="0"/>
          </a:p>
        </p:txBody>
      </p:sp>
    </p:spTree>
  </p:cSld>
  <p:clrMapOvr>
    <a:masterClrMapping/>
  </p:clrMapOvr>
  <p:transition spd="slow" advTm="1383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>
            <a:extLst>
              <a:ext uri="{FF2B5EF4-FFF2-40B4-BE49-F238E27FC236}">
                <a16:creationId xmlns="" xmlns:a16="http://schemas.microsoft.com/office/drawing/2014/main" id="{5C6B25FF-61DD-4514-92D5-64A9250D07A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30213" y="0"/>
            <a:ext cx="8229600" cy="1143000"/>
          </a:xfrm>
        </p:spPr>
        <p:txBody>
          <a:bodyPr/>
          <a:lstStyle/>
          <a:p>
            <a:r>
              <a:rPr lang="sr-Cyrl-RS" altLang="en-US" sz="3200"/>
              <a:t>Терапија агресивних лимфома</a:t>
            </a:r>
            <a:r>
              <a:rPr lang="en-US" altLang="en-US" sz="3200"/>
              <a:t> – </a:t>
            </a:r>
            <a:r>
              <a:rPr lang="sr-Cyrl-RS" altLang="en-US" sz="3200"/>
              <a:t>2.линија</a:t>
            </a:r>
            <a:endParaRPr lang="en-US" altLang="en-US" sz="320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264EB8D-CFF7-49C6-8EDE-9BE592C5DA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213" y="1143000"/>
            <a:ext cx="8229600" cy="5599113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sr-Latn-RS" sz="2000" dirty="0">
                <a:solidFill>
                  <a:srgbClr val="7030A0"/>
                </a:solidFill>
              </a:rPr>
              <a:t>Cisplatin</a:t>
            </a:r>
          </a:p>
          <a:p>
            <a:pPr>
              <a:defRPr/>
            </a:pPr>
            <a:r>
              <a:rPr lang="sr-Latn-RS" sz="2000" dirty="0"/>
              <a:t>A</a:t>
            </a:r>
            <a:r>
              <a:rPr lang="sr-Cyrl-RS" sz="2000" dirty="0"/>
              <a:t>налог платине</a:t>
            </a:r>
            <a:endParaRPr lang="sr-Latn-RS" sz="2000" dirty="0"/>
          </a:p>
          <a:p>
            <a:pPr>
              <a:defRPr/>
            </a:pPr>
            <a:r>
              <a:rPr lang="sr-Cyrl-RS" sz="2000" dirty="0"/>
              <a:t>Делује слично осталим алкилирајућим агенсима, инхибира синтезу ДНК, делује у свим фазама ћелијског циклуса</a:t>
            </a:r>
          </a:p>
          <a:p>
            <a:pPr>
              <a:defRPr/>
            </a:pPr>
            <a:r>
              <a:rPr lang="sr-Cyrl-RS" sz="2000" i="1" dirty="0"/>
              <a:t>Нежељена дејства</a:t>
            </a:r>
            <a:r>
              <a:rPr lang="sr-Cyrl-RS" sz="2000" dirty="0"/>
              <a:t>: нефротоксичност, ототоксичност периферна неуропатија, хипомагнеземија, мијелосупресија, мучнина и повраћање</a:t>
            </a:r>
          </a:p>
          <a:p>
            <a:pPr>
              <a:defRPr/>
            </a:pPr>
            <a:r>
              <a:rPr lang="sr-Cyrl-RS" sz="2000" i="1" dirty="0"/>
              <a:t>Индикације:</a:t>
            </a:r>
            <a:r>
              <a:rPr lang="sr-Cyrl-RS" sz="2000" dirty="0"/>
              <a:t> рефрактарни лимфоми</a:t>
            </a:r>
          </a:p>
          <a:p>
            <a:pPr marL="0" indent="0">
              <a:buFontTx/>
              <a:buNone/>
              <a:defRPr/>
            </a:pPr>
            <a:r>
              <a:rPr lang="sr-Latn-RS" sz="2000" dirty="0">
                <a:solidFill>
                  <a:srgbClr val="7030A0"/>
                </a:solidFill>
              </a:rPr>
              <a:t>Citarabin (ARA-C)</a:t>
            </a:r>
          </a:p>
          <a:p>
            <a:pPr>
              <a:defRPr/>
            </a:pPr>
            <a:r>
              <a:rPr lang="sr-Cyrl-RS" sz="2000" dirty="0"/>
              <a:t>Нуклеозидни аналог</a:t>
            </a:r>
            <a:r>
              <a:rPr lang="sr-Latn-RS" sz="2000" dirty="0"/>
              <a:t> (deoksicitidina)</a:t>
            </a:r>
            <a:endParaRPr lang="sr-Cyrl-RS" sz="2000" dirty="0"/>
          </a:p>
          <a:p>
            <a:pPr>
              <a:defRPr/>
            </a:pPr>
            <a:r>
              <a:rPr lang="sr-Cyrl-RS" sz="2000" i="1" dirty="0"/>
              <a:t>Нежељена дејства</a:t>
            </a:r>
            <a:r>
              <a:rPr lang="sr-Cyrl-RS" sz="2000" dirty="0"/>
              <a:t>: мијелосупресија, ГИТ токсичност -мучнина, повраћање, болови, мукозитис, хемијски хепатитис (реверзибилно), алопеција, ексфолијативни дерматитис, коњуктивитис, церебеларна токсичност</a:t>
            </a:r>
          </a:p>
          <a:p>
            <a:pPr>
              <a:defRPr/>
            </a:pPr>
            <a:r>
              <a:rPr lang="sr-Cyrl-RS" sz="2000" i="1" dirty="0"/>
              <a:t>Индикације:</a:t>
            </a:r>
            <a:r>
              <a:rPr lang="sr-Cyrl-RS" sz="2000" dirty="0"/>
              <a:t> А</a:t>
            </a:r>
            <a:r>
              <a:rPr lang="sr-Latn-RS" sz="2000" dirty="0"/>
              <a:t>ML, ALL, salvage Th</a:t>
            </a:r>
            <a:r>
              <a:rPr lang="sr-Cyrl-RS" sz="2000" dirty="0"/>
              <a:t> лимфома,</a:t>
            </a:r>
            <a:r>
              <a:rPr lang="sr-Latn-RS" sz="2000" dirty="0"/>
              <a:t>MDS</a:t>
            </a:r>
            <a:endParaRPr lang="sr-Cyrl-RS" sz="2000" dirty="0"/>
          </a:p>
          <a:p>
            <a:pPr marL="0" indent="0">
              <a:buFontTx/>
              <a:buNone/>
              <a:defRPr/>
            </a:pPr>
            <a:endParaRPr lang="en-US" sz="2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 advTm="49986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>
            <a:extLst>
              <a:ext uri="{FF2B5EF4-FFF2-40B4-BE49-F238E27FC236}">
                <a16:creationId xmlns="" xmlns:a16="http://schemas.microsoft.com/office/drawing/2014/main" id="{315FAFDE-48F0-4008-9ADD-2687EABA5A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17525" y="-17463"/>
            <a:ext cx="8229600" cy="1143001"/>
          </a:xfrm>
        </p:spPr>
        <p:txBody>
          <a:bodyPr/>
          <a:lstStyle/>
          <a:p>
            <a:r>
              <a:rPr lang="sr-Cyrl-RS" altLang="en-US" sz="3200"/>
              <a:t>Терапија агресивних лимфома</a:t>
            </a:r>
            <a:r>
              <a:rPr lang="en-US" altLang="en-US" sz="3200"/>
              <a:t> – </a:t>
            </a:r>
            <a:r>
              <a:rPr lang="sr-Cyrl-RS" altLang="en-US" sz="3200"/>
              <a:t>2.линија</a:t>
            </a:r>
            <a:endParaRPr lang="en-US" altLang="en-US" sz="3200"/>
          </a:p>
        </p:txBody>
      </p:sp>
      <p:sp>
        <p:nvSpPr>
          <p:cNvPr id="49155" name="Content Placeholder 2">
            <a:extLst>
              <a:ext uri="{FF2B5EF4-FFF2-40B4-BE49-F238E27FC236}">
                <a16:creationId xmlns="" xmlns:a16="http://schemas.microsoft.com/office/drawing/2014/main" id="{AE4711EB-B829-4C64-87B0-5DC612F22D2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325" y="1341438"/>
            <a:ext cx="9144000" cy="4824412"/>
          </a:xfrm>
        </p:spPr>
        <p:txBody>
          <a:bodyPr/>
          <a:lstStyle/>
          <a:p>
            <a:r>
              <a:rPr lang="sr-Latn-RS" altLang="en-US" sz="2000">
                <a:solidFill>
                  <a:srgbClr val="7030A0"/>
                </a:solidFill>
              </a:rPr>
              <a:t>Ifosfamid</a:t>
            </a:r>
            <a:endParaRPr lang="sr-Cyrl-RS" altLang="en-US" sz="2000">
              <a:solidFill>
                <a:srgbClr val="7030A0"/>
              </a:solidFill>
            </a:endParaRPr>
          </a:p>
          <a:p>
            <a:r>
              <a:rPr lang="sr-Cyrl-RS" altLang="en-US" sz="2000"/>
              <a:t>Алкилирајући агенс</a:t>
            </a:r>
          </a:p>
          <a:p>
            <a:r>
              <a:rPr lang="sr-Cyrl-RS" altLang="en-US" sz="2000" i="1"/>
              <a:t>Нежењена дејства</a:t>
            </a:r>
            <a:r>
              <a:rPr lang="sr-Cyrl-RS" altLang="en-US" sz="2000"/>
              <a:t>: </a:t>
            </a:r>
          </a:p>
          <a:p>
            <a:r>
              <a:rPr lang="sr-Cyrl-RS" altLang="en-US" sz="2000"/>
              <a:t>уротоксичност </a:t>
            </a:r>
            <a:r>
              <a:rPr lang="sr-Latn-RS" altLang="en-US" sz="2000"/>
              <a:t>-</a:t>
            </a:r>
            <a:r>
              <a:rPr lang="sr-Cyrl-RS" altLang="en-US" sz="2000"/>
              <a:t>хеморагијски циститис</a:t>
            </a:r>
            <a:r>
              <a:rPr lang="sr-Latn-RS" altLang="en-US" sz="2000"/>
              <a:t> (</a:t>
            </a:r>
            <a:r>
              <a:rPr lang="hr-BA" altLang="en-US" sz="2000" b="1"/>
              <a:t>Mesna,</a:t>
            </a:r>
            <a:r>
              <a:rPr lang="hr-BA" altLang="en-US" sz="2000" i="1"/>
              <a:t>Uromiteksan</a:t>
            </a:r>
            <a:r>
              <a:rPr lang="hr-BA" altLang="en-US" sz="2000"/>
              <a:t> </a:t>
            </a:r>
            <a:r>
              <a:rPr lang="sr-Cyrl-RS" altLang="en-US" sz="2000"/>
              <a:t>се користи као ађуванс з</a:t>
            </a:r>
            <a:r>
              <a:rPr lang="hr-BA" altLang="en-US" sz="2000"/>
              <a:t>a </a:t>
            </a:r>
            <a:r>
              <a:rPr lang="sr-Cyrl-RS" altLang="en-US" sz="2000"/>
              <a:t>редуковање појаве хеморагијског циститиса и хематурије), </a:t>
            </a:r>
          </a:p>
          <a:p>
            <a:r>
              <a:rPr lang="sr-Cyrl-RS" altLang="en-US" sz="2000"/>
              <a:t>ЦНС токсичност-поспаност, конфузија, депрсивна психоза, халуцинације, вртоглавица </a:t>
            </a:r>
          </a:p>
          <a:p>
            <a:r>
              <a:rPr lang="sr-Cyrl-RS" altLang="en-US" sz="2000"/>
              <a:t>леукопенија, тромбоцитопенија, </a:t>
            </a:r>
          </a:p>
          <a:p>
            <a:r>
              <a:rPr lang="sr-Cyrl-RS" altLang="en-US" sz="2000"/>
              <a:t>код 10%, мучнина, повраћање, </a:t>
            </a:r>
          </a:p>
          <a:p>
            <a:r>
              <a:rPr lang="sr-Cyrl-RS" altLang="en-US" sz="2000"/>
              <a:t>алопеција </a:t>
            </a:r>
          </a:p>
          <a:p>
            <a:r>
              <a:rPr lang="sr-Cyrl-RS" altLang="en-US" sz="2000"/>
              <a:t>секундарна леукемија, </a:t>
            </a:r>
          </a:p>
          <a:p>
            <a:r>
              <a:rPr lang="sr-Cyrl-RS" altLang="en-US" sz="2000"/>
              <a:t>ретко кардиотоксичност.</a:t>
            </a:r>
            <a:endParaRPr lang="sr-Latn-RS" altLang="en-US" sz="2000"/>
          </a:p>
          <a:p>
            <a:r>
              <a:rPr lang="sr-Cyrl-RS" altLang="en-US" sz="2000" i="1"/>
              <a:t>Индикације</a:t>
            </a:r>
            <a:r>
              <a:rPr lang="sr-Cyrl-RS" altLang="en-US" sz="2000"/>
              <a:t>: рефрактарни лимфоми, рефрактарни ца тестиса</a:t>
            </a:r>
          </a:p>
        </p:txBody>
      </p:sp>
    </p:spTree>
  </p:cSld>
  <p:clrMapOvr>
    <a:masterClrMapping/>
  </p:clrMapOvr>
  <p:transition spd="slow" advTm="2657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>
            <a:extLst>
              <a:ext uri="{FF2B5EF4-FFF2-40B4-BE49-F238E27FC236}">
                <a16:creationId xmlns="" xmlns:a16="http://schemas.microsoft.com/office/drawing/2014/main" id="{5A58797E-EC54-4FAA-AB0F-195D912D58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29600" cy="1143000"/>
          </a:xfrm>
        </p:spPr>
        <p:txBody>
          <a:bodyPr/>
          <a:lstStyle/>
          <a:p>
            <a:r>
              <a:rPr lang="sr-Cyrl-RS" altLang="en-US" sz="3200"/>
              <a:t>Терапија агресивних лимфома</a:t>
            </a:r>
            <a:r>
              <a:rPr lang="en-US" altLang="en-US" sz="3200"/>
              <a:t> – </a:t>
            </a:r>
            <a:r>
              <a:rPr lang="sr-Cyrl-RS" altLang="en-US" sz="3200"/>
              <a:t>2.линија</a:t>
            </a:r>
            <a:endParaRPr lang="en-US" altLang="en-US" sz="3200"/>
          </a:p>
        </p:txBody>
      </p:sp>
      <p:sp>
        <p:nvSpPr>
          <p:cNvPr id="50179" name="Content Placeholder 2">
            <a:extLst>
              <a:ext uri="{FF2B5EF4-FFF2-40B4-BE49-F238E27FC236}">
                <a16:creationId xmlns="" xmlns:a16="http://schemas.microsoft.com/office/drawing/2014/main" id="{7C0B128E-B5B8-4308-99CF-14CD062FD04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11188" y="1916113"/>
            <a:ext cx="8229600" cy="3413125"/>
          </a:xfrm>
        </p:spPr>
        <p:txBody>
          <a:bodyPr/>
          <a:lstStyle/>
          <a:p>
            <a:r>
              <a:rPr lang="sr-Cyrl-RS" altLang="en-US" sz="2000">
                <a:solidFill>
                  <a:srgbClr val="7030A0"/>
                </a:solidFill>
              </a:rPr>
              <a:t>Е</a:t>
            </a:r>
            <a:r>
              <a:rPr lang="sr-Latn-RS" altLang="en-US" sz="2000">
                <a:solidFill>
                  <a:srgbClr val="7030A0"/>
                </a:solidFill>
              </a:rPr>
              <a:t>topozid</a:t>
            </a:r>
            <a:endParaRPr lang="sr-Cyrl-RS" altLang="en-US" sz="2000">
              <a:solidFill>
                <a:srgbClr val="7030A0"/>
              </a:solidFill>
            </a:endParaRPr>
          </a:p>
          <a:p>
            <a:r>
              <a:rPr lang="sr-Cyrl-RS" altLang="en-US" sz="2000"/>
              <a:t>инхибитор топоизомеразе </a:t>
            </a:r>
            <a:r>
              <a:rPr lang="sr-Latn-RS" altLang="en-US" sz="2000"/>
              <a:t>II, </a:t>
            </a:r>
            <a:r>
              <a:rPr lang="sr-Cyrl-RS" altLang="en-US" sz="2000"/>
              <a:t>дериват епиподофилотоксина, </a:t>
            </a:r>
          </a:p>
          <a:p>
            <a:r>
              <a:rPr lang="sr-Cyrl-RS" altLang="en-US" sz="2000" i="1"/>
              <a:t>Нежењена дејства: </a:t>
            </a:r>
            <a:r>
              <a:rPr lang="sr-Cyrl-RS" altLang="en-US" sz="2000"/>
              <a:t>мијелосупресија (леукопенија), мучнина повраћање, хипотензија, анафлактоидна реакција, алопеција, мукозитис</a:t>
            </a:r>
          </a:p>
          <a:p>
            <a:r>
              <a:rPr lang="sr-Cyrl-RS" altLang="en-US" sz="2000"/>
              <a:t>Индикације: </a:t>
            </a:r>
            <a:r>
              <a:rPr lang="sr-Latn-RS" altLang="en-US" sz="2000"/>
              <a:t>NHL, M. Hodgkin (2.</a:t>
            </a:r>
            <a:r>
              <a:rPr lang="sr-Cyrl-RS" altLang="en-US" sz="2000"/>
              <a:t>линија), претрансплантациони режими за лимфоме и леукемије</a:t>
            </a:r>
            <a:endParaRPr lang="en-US" altLang="en-US" sz="2000"/>
          </a:p>
          <a:p>
            <a:endParaRPr lang="en-US" altLang="en-US" sz="2000"/>
          </a:p>
        </p:txBody>
      </p:sp>
    </p:spTree>
  </p:cSld>
  <p:clrMapOvr>
    <a:masterClrMapping/>
  </p:clrMapOvr>
  <p:transition spd="slow" advTm="20776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>
            <a:extLst>
              <a:ext uri="{FF2B5EF4-FFF2-40B4-BE49-F238E27FC236}">
                <a16:creationId xmlns="" xmlns:a16="http://schemas.microsoft.com/office/drawing/2014/main" id="{689C3E9A-2C15-4561-939F-38842D1C3A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9388" y="-100013"/>
            <a:ext cx="8229600" cy="1143001"/>
          </a:xfrm>
        </p:spPr>
        <p:txBody>
          <a:bodyPr/>
          <a:lstStyle/>
          <a:p>
            <a:r>
              <a:rPr lang="sr-Cyrl-RS" altLang="en-US" sz="3200"/>
              <a:t>Терапија</a:t>
            </a:r>
            <a:r>
              <a:rPr lang="sr-Latn-RS" altLang="en-US" sz="3200"/>
              <a:t> Hodgkin-</a:t>
            </a:r>
            <a:r>
              <a:rPr lang="sr-Cyrl-RS" altLang="en-US" sz="3200"/>
              <a:t>овог лимфома</a:t>
            </a:r>
            <a:endParaRPr lang="en-US" altLang="en-US" sz="3200"/>
          </a:p>
        </p:txBody>
      </p:sp>
      <p:sp>
        <p:nvSpPr>
          <p:cNvPr id="51203" name="Content Placeholder 2">
            <a:extLst>
              <a:ext uri="{FF2B5EF4-FFF2-40B4-BE49-F238E27FC236}">
                <a16:creationId xmlns="" xmlns:a16="http://schemas.microsoft.com/office/drawing/2014/main" id="{05D8408F-4EAB-4F25-A6E0-8084B006182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00050" y="908050"/>
            <a:ext cx="8713788" cy="5761038"/>
          </a:xfrm>
        </p:spPr>
        <p:txBody>
          <a:bodyPr/>
          <a:lstStyle/>
          <a:p>
            <a:r>
              <a:rPr lang="en-US" altLang="en-US" sz="2000" b="1">
                <a:solidFill>
                  <a:srgbClr val="7030A0"/>
                </a:solidFill>
              </a:rPr>
              <a:t>ABVD </a:t>
            </a:r>
            <a:r>
              <a:rPr lang="sr-Cyrl-RS" altLang="en-US" sz="2000"/>
              <a:t>циклус се понавља на 4 недеље</a:t>
            </a:r>
            <a:endParaRPr lang="en-US" altLang="en-US" sz="2000"/>
          </a:p>
          <a:p>
            <a:r>
              <a:rPr lang="en-US" altLang="en-US" sz="2000">
                <a:solidFill>
                  <a:srgbClr val="7030A0"/>
                </a:solidFill>
              </a:rPr>
              <a:t>doksorubicin </a:t>
            </a:r>
            <a:r>
              <a:rPr lang="en-US" altLang="en-US" sz="2000"/>
              <a:t>25 mg/m2 iv 1. </a:t>
            </a:r>
            <a:r>
              <a:rPr lang="sr-Cyrl-RS" altLang="en-US" sz="2000"/>
              <a:t>и</a:t>
            </a:r>
            <a:r>
              <a:rPr lang="en-US" altLang="en-US" sz="2000"/>
              <a:t> 15. </a:t>
            </a:r>
            <a:r>
              <a:rPr lang="sr-Cyrl-RS" altLang="en-US" sz="2000"/>
              <a:t>дан</a:t>
            </a:r>
            <a:endParaRPr lang="en-US" altLang="en-US" sz="2000"/>
          </a:p>
          <a:p>
            <a:r>
              <a:rPr lang="en-US" altLang="en-US" sz="2000">
                <a:solidFill>
                  <a:srgbClr val="7030A0"/>
                </a:solidFill>
              </a:rPr>
              <a:t>bleomicin</a:t>
            </a:r>
            <a:r>
              <a:rPr lang="en-US" altLang="en-US" sz="2000"/>
              <a:t> 10 mg/m2 im ili iv 1. </a:t>
            </a:r>
            <a:r>
              <a:rPr lang="sr-Cyrl-RS" altLang="en-US" sz="2000"/>
              <a:t>и</a:t>
            </a:r>
            <a:r>
              <a:rPr lang="en-US" altLang="en-US" sz="2000"/>
              <a:t> 15. </a:t>
            </a:r>
            <a:r>
              <a:rPr lang="sr-Cyrl-RS" altLang="en-US" sz="2000"/>
              <a:t>дан</a:t>
            </a:r>
            <a:endParaRPr lang="en-US" altLang="en-US" sz="2000"/>
          </a:p>
          <a:p>
            <a:r>
              <a:rPr lang="en-US" altLang="en-US" sz="2000">
                <a:solidFill>
                  <a:srgbClr val="7030A0"/>
                </a:solidFill>
              </a:rPr>
              <a:t>vinblastin </a:t>
            </a:r>
            <a:r>
              <a:rPr lang="en-US" altLang="en-US" sz="2000"/>
              <a:t>6 mg/m2 iv 1. </a:t>
            </a:r>
            <a:r>
              <a:rPr lang="sr-Cyrl-RS" altLang="en-US" sz="2000"/>
              <a:t>и</a:t>
            </a:r>
            <a:r>
              <a:rPr lang="en-US" altLang="en-US" sz="2000"/>
              <a:t> 15. </a:t>
            </a:r>
            <a:r>
              <a:rPr lang="sr-Cyrl-RS" altLang="en-US" sz="2000"/>
              <a:t>дан</a:t>
            </a:r>
            <a:endParaRPr lang="en-US" altLang="en-US" sz="2000"/>
          </a:p>
          <a:p>
            <a:r>
              <a:rPr lang="en-US" altLang="en-US" sz="2000">
                <a:solidFill>
                  <a:srgbClr val="7030A0"/>
                </a:solidFill>
              </a:rPr>
              <a:t>dakarbazin</a:t>
            </a:r>
            <a:r>
              <a:rPr lang="en-US" altLang="en-US" sz="2000"/>
              <a:t> 375 mg/m2 iv 1. </a:t>
            </a:r>
            <a:r>
              <a:rPr lang="sr-Cyrl-RS" altLang="en-US" sz="2000"/>
              <a:t>и</a:t>
            </a:r>
            <a:r>
              <a:rPr lang="en-US" altLang="en-US" sz="2000"/>
              <a:t> 15. </a:t>
            </a:r>
            <a:r>
              <a:rPr lang="sr-Cyrl-RS" altLang="en-US" sz="2000"/>
              <a:t>дан</a:t>
            </a:r>
          </a:p>
          <a:p>
            <a:endParaRPr lang="en-US" altLang="en-US" sz="2000"/>
          </a:p>
          <a:p>
            <a:r>
              <a:rPr lang="en-US" altLang="en-US" sz="2000" b="1">
                <a:solidFill>
                  <a:srgbClr val="7030A0"/>
                </a:solidFill>
              </a:rPr>
              <a:t>BEACOPP</a:t>
            </a:r>
            <a:r>
              <a:rPr lang="sr-Cyrl-RS" altLang="en-US" sz="2000"/>
              <a:t>      </a:t>
            </a:r>
            <a:r>
              <a:rPr lang="en-US" altLang="en-US" sz="2000"/>
              <a:t> </a:t>
            </a:r>
            <a:r>
              <a:rPr lang="sr-Cyrl-RS" altLang="en-US" sz="2000"/>
              <a:t>ескалирајући    стандардни     (на 3. недеље)</a:t>
            </a:r>
            <a:endParaRPr lang="en-US" altLang="en-US" sz="2000"/>
          </a:p>
          <a:p>
            <a:r>
              <a:rPr lang="en-US" altLang="en-US" sz="2000">
                <a:solidFill>
                  <a:srgbClr val="7030A0"/>
                </a:solidFill>
              </a:rPr>
              <a:t>etopozid </a:t>
            </a:r>
            <a:r>
              <a:rPr lang="sr-Cyrl-RS" altLang="en-US" sz="2000">
                <a:solidFill>
                  <a:srgbClr val="7030A0"/>
                </a:solidFill>
              </a:rPr>
              <a:t> </a:t>
            </a:r>
            <a:r>
              <a:rPr lang="sr-Cyrl-RS" altLang="en-US" sz="2000"/>
              <a:t>          </a:t>
            </a:r>
            <a:r>
              <a:rPr lang="en-US" altLang="en-US" sz="2000"/>
              <a:t>200 </a:t>
            </a:r>
            <a:r>
              <a:rPr lang="sr-Cyrl-RS" altLang="en-US" sz="2000"/>
              <a:t>                   </a:t>
            </a:r>
            <a:r>
              <a:rPr lang="en-US" altLang="en-US" sz="2000"/>
              <a:t>100 mg/m2 iv 1. </a:t>
            </a:r>
            <a:r>
              <a:rPr lang="sr-Cyrl-RS" altLang="en-US" sz="2000"/>
              <a:t>до </a:t>
            </a:r>
            <a:r>
              <a:rPr lang="en-US" altLang="en-US" sz="2000"/>
              <a:t>3. </a:t>
            </a:r>
            <a:r>
              <a:rPr lang="sr-Cyrl-RS" altLang="en-US" sz="2000"/>
              <a:t>дан</a:t>
            </a:r>
            <a:endParaRPr lang="en-US" altLang="en-US" sz="2000"/>
          </a:p>
          <a:p>
            <a:r>
              <a:rPr lang="nl-NL" altLang="en-US" sz="2000">
                <a:solidFill>
                  <a:srgbClr val="7030A0"/>
                </a:solidFill>
              </a:rPr>
              <a:t>Ciklofosfamid</a:t>
            </a:r>
            <a:r>
              <a:rPr lang="sr-Cyrl-RS" altLang="en-US" sz="2000">
                <a:solidFill>
                  <a:srgbClr val="7030A0"/>
                </a:solidFill>
              </a:rPr>
              <a:t>  </a:t>
            </a:r>
            <a:r>
              <a:rPr lang="nl-NL" altLang="en-US" sz="2000"/>
              <a:t> 1250 </a:t>
            </a:r>
            <a:r>
              <a:rPr lang="sr-Cyrl-RS" altLang="en-US" sz="2000"/>
              <a:t>                   </a:t>
            </a:r>
            <a:r>
              <a:rPr lang="nl-NL" altLang="en-US" sz="2000"/>
              <a:t>650 mg/m2 iv 1. </a:t>
            </a:r>
            <a:r>
              <a:rPr lang="sr-Cyrl-RS" altLang="en-US" sz="2000"/>
              <a:t>дан</a:t>
            </a:r>
            <a:endParaRPr lang="en-US" altLang="en-US" sz="2000"/>
          </a:p>
          <a:p>
            <a:r>
              <a:rPr lang="nl-NL" altLang="en-US" sz="2000">
                <a:solidFill>
                  <a:srgbClr val="7030A0"/>
                </a:solidFill>
              </a:rPr>
              <a:t>doksorubicin</a:t>
            </a:r>
            <a:r>
              <a:rPr lang="nl-NL" altLang="en-US" sz="2000"/>
              <a:t> </a:t>
            </a:r>
            <a:r>
              <a:rPr lang="sr-Cyrl-RS" altLang="en-US" sz="2000"/>
              <a:t>      </a:t>
            </a:r>
            <a:r>
              <a:rPr lang="nl-NL" altLang="en-US" sz="2000"/>
              <a:t>35 </a:t>
            </a:r>
            <a:r>
              <a:rPr lang="sr-Cyrl-RS" altLang="en-US" sz="2000"/>
              <a:t>                     </a:t>
            </a:r>
            <a:r>
              <a:rPr lang="nl-NL" altLang="en-US" sz="2000"/>
              <a:t>25 mg/m2 iv 1</a:t>
            </a:r>
            <a:r>
              <a:rPr lang="sr-Cyrl-RS" altLang="en-US" sz="2000"/>
              <a:t>.дан</a:t>
            </a:r>
            <a:endParaRPr lang="en-US" altLang="en-US" sz="2000"/>
          </a:p>
          <a:p>
            <a:r>
              <a:rPr lang="pl-PL" altLang="en-US" sz="2000">
                <a:solidFill>
                  <a:srgbClr val="7030A0"/>
                </a:solidFill>
              </a:rPr>
              <a:t>prokarbazin </a:t>
            </a:r>
            <a:r>
              <a:rPr lang="sr-Cyrl-RS" altLang="en-US" sz="2000"/>
              <a:t>                               </a:t>
            </a:r>
            <a:r>
              <a:rPr lang="pl-PL" altLang="en-US" sz="2000"/>
              <a:t>100 mg/m2 po 1. </a:t>
            </a:r>
            <a:r>
              <a:rPr lang="sr-Cyrl-RS" altLang="en-US" sz="2000"/>
              <a:t>до</a:t>
            </a:r>
            <a:r>
              <a:rPr lang="pl-PL" altLang="en-US" sz="2000"/>
              <a:t> 7. </a:t>
            </a:r>
            <a:r>
              <a:rPr lang="sr-Cyrl-RS" altLang="en-US" sz="2000"/>
              <a:t>дан</a:t>
            </a:r>
            <a:endParaRPr lang="en-US" altLang="en-US" sz="2000"/>
          </a:p>
          <a:p>
            <a:r>
              <a:rPr lang="pl-PL" altLang="en-US" sz="2000">
                <a:solidFill>
                  <a:srgbClr val="7030A0"/>
                </a:solidFill>
              </a:rPr>
              <a:t>prednizon</a:t>
            </a:r>
            <a:r>
              <a:rPr lang="pl-PL" altLang="en-US" sz="2000"/>
              <a:t> </a:t>
            </a:r>
            <a:r>
              <a:rPr lang="sr-Cyrl-RS" altLang="en-US" sz="2000"/>
              <a:t>                                  </a:t>
            </a:r>
            <a:r>
              <a:rPr lang="pl-PL" altLang="en-US" sz="2000"/>
              <a:t>40 mg/m2 po 1. </a:t>
            </a:r>
            <a:r>
              <a:rPr lang="sr-Cyrl-RS" altLang="en-US" sz="2000"/>
              <a:t>до</a:t>
            </a:r>
            <a:r>
              <a:rPr lang="pl-PL" altLang="en-US" sz="2000"/>
              <a:t> 14. </a:t>
            </a:r>
            <a:r>
              <a:rPr lang="sr-Cyrl-RS" altLang="en-US" sz="2000"/>
              <a:t>дан</a:t>
            </a:r>
            <a:endParaRPr lang="en-US" altLang="en-US" sz="2000"/>
          </a:p>
          <a:p>
            <a:r>
              <a:rPr lang="en-US" altLang="en-US" sz="2000">
                <a:solidFill>
                  <a:srgbClr val="7030A0"/>
                </a:solidFill>
              </a:rPr>
              <a:t>bleomicin </a:t>
            </a:r>
            <a:r>
              <a:rPr lang="sr-Cyrl-RS" altLang="en-US" sz="2000"/>
              <a:t>                                   </a:t>
            </a:r>
            <a:r>
              <a:rPr lang="en-US" altLang="en-US" sz="2000"/>
              <a:t>10 mg/m2 iv ili im 8. </a:t>
            </a:r>
            <a:r>
              <a:rPr lang="sr-Cyrl-RS" altLang="en-US" sz="2000"/>
              <a:t>дан</a:t>
            </a:r>
            <a:endParaRPr lang="en-US" altLang="en-US" sz="2000"/>
          </a:p>
          <a:p>
            <a:r>
              <a:rPr lang="nl-NL" altLang="en-US" sz="2000">
                <a:solidFill>
                  <a:srgbClr val="7030A0"/>
                </a:solidFill>
              </a:rPr>
              <a:t>vinkristin </a:t>
            </a:r>
            <a:r>
              <a:rPr lang="sr-Cyrl-RS" altLang="en-US" sz="2000"/>
              <a:t>                                    </a:t>
            </a:r>
            <a:r>
              <a:rPr lang="nl-NL" altLang="en-US" sz="2000"/>
              <a:t>1,4 mg/m2 iv (max. 2 mg) 8. </a:t>
            </a:r>
            <a:r>
              <a:rPr lang="sr-Cyrl-RS" altLang="en-US" sz="2000"/>
              <a:t>дан</a:t>
            </a:r>
            <a:endParaRPr lang="en-US" altLang="en-US" sz="2000"/>
          </a:p>
          <a:p>
            <a:r>
              <a:rPr lang="en-US" altLang="en-US" sz="2000"/>
              <a:t>G-CSF </a:t>
            </a:r>
            <a:r>
              <a:rPr lang="sr-Cyrl-RS" altLang="en-US" sz="2000"/>
              <a:t>           </a:t>
            </a:r>
            <a:r>
              <a:rPr lang="en-US" altLang="en-US" sz="2000"/>
              <a:t>5 ug/kg sc 4. </a:t>
            </a:r>
            <a:r>
              <a:rPr lang="sr-Cyrl-RS" altLang="en-US" sz="2000"/>
              <a:t>до</a:t>
            </a:r>
            <a:r>
              <a:rPr lang="en-US" altLang="en-US" sz="2000"/>
              <a:t> 7. </a:t>
            </a:r>
            <a:r>
              <a:rPr lang="sr-Cyrl-RS" altLang="en-US" sz="2000"/>
              <a:t>дан</a:t>
            </a:r>
            <a:endParaRPr lang="en-US" altLang="en-US" sz="2000"/>
          </a:p>
        </p:txBody>
      </p:sp>
    </p:spTree>
  </p:cSld>
  <p:clrMapOvr>
    <a:masterClrMapping/>
  </p:clrMapOvr>
  <p:transition spd="slow" advTm="13964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>
            <a:extLst>
              <a:ext uri="{FF2B5EF4-FFF2-40B4-BE49-F238E27FC236}">
                <a16:creationId xmlns="" xmlns:a16="http://schemas.microsoft.com/office/drawing/2014/main" id="{419D3F21-92EB-4FA2-ACCA-DA1FB4984E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850" y="-242888"/>
            <a:ext cx="8229600" cy="1143001"/>
          </a:xfrm>
        </p:spPr>
        <p:txBody>
          <a:bodyPr/>
          <a:lstStyle/>
          <a:p>
            <a:r>
              <a:rPr lang="sr-Cyrl-RS" altLang="en-US" sz="3200"/>
              <a:t>Терапија</a:t>
            </a:r>
            <a:r>
              <a:rPr lang="sr-Latn-RS" altLang="en-US" sz="3200"/>
              <a:t> Hodgkin-</a:t>
            </a:r>
            <a:r>
              <a:rPr lang="sr-Cyrl-RS" altLang="en-US" sz="3200"/>
              <a:t>овог лимфома</a:t>
            </a:r>
            <a:endParaRPr lang="en-US" altLang="en-US" sz="3200"/>
          </a:p>
        </p:txBody>
      </p:sp>
      <p:sp>
        <p:nvSpPr>
          <p:cNvPr id="52227" name="Content Placeholder 2">
            <a:extLst>
              <a:ext uri="{FF2B5EF4-FFF2-40B4-BE49-F238E27FC236}">
                <a16:creationId xmlns="" xmlns:a16="http://schemas.microsoft.com/office/drawing/2014/main" id="{188EB0A9-BA01-446D-8D62-9B550D960EC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39750" y="692150"/>
            <a:ext cx="8496300" cy="6049963"/>
          </a:xfrm>
        </p:spPr>
        <p:txBody>
          <a:bodyPr/>
          <a:lstStyle/>
          <a:p>
            <a:r>
              <a:rPr lang="en-US" altLang="en-US" sz="2000">
                <a:solidFill>
                  <a:srgbClr val="7030A0"/>
                </a:solidFill>
              </a:rPr>
              <a:t>Doksorubicin</a:t>
            </a:r>
            <a:r>
              <a:rPr lang="sr-Latn-RS" altLang="en-US" sz="2000">
                <a:solidFill>
                  <a:srgbClr val="7030A0"/>
                </a:solidFill>
              </a:rPr>
              <a:t> (Adriablastin)</a:t>
            </a:r>
            <a:endParaRPr lang="sr-Cyrl-RS" altLang="en-US" sz="2000">
              <a:solidFill>
                <a:srgbClr val="7030A0"/>
              </a:solidFill>
            </a:endParaRPr>
          </a:p>
          <a:p>
            <a:r>
              <a:rPr lang="sr-Cyrl-RS" altLang="en-US" sz="2000"/>
              <a:t>Инхибитор топоизомеразе </a:t>
            </a:r>
            <a:r>
              <a:rPr lang="sr-Latn-RS" altLang="en-US" sz="2000"/>
              <a:t>II</a:t>
            </a:r>
          </a:p>
          <a:p>
            <a:r>
              <a:rPr lang="sr-Cyrl-RS" altLang="en-US" sz="2000" i="1"/>
              <a:t>Нежењена дејства: </a:t>
            </a:r>
          </a:p>
          <a:p>
            <a:r>
              <a:rPr lang="sr-Cyrl-RS" altLang="en-US" sz="2000">
                <a:solidFill>
                  <a:srgbClr val="002060"/>
                </a:solidFill>
              </a:rPr>
              <a:t>Акутна и хронична кардиотоксичност  </a:t>
            </a:r>
            <a:r>
              <a:rPr lang="sr-Cyrl-RS" altLang="en-US" sz="2000"/>
              <a:t>(последица стварања слободних радикала, </a:t>
            </a:r>
            <a:r>
              <a:rPr lang="sr-Cyrl-RS" altLang="en-US" sz="2000">
                <a:solidFill>
                  <a:srgbClr val="002060"/>
                </a:solidFill>
              </a:rPr>
              <a:t>дозе 450-500</a:t>
            </a:r>
            <a:r>
              <a:rPr lang="nl-NL" altLang="en-US" sz="2000"/>
              <a:t> mg/m2</a:t>
            </a:r>
            <a:r>
              <a:rPr lang="sr-Cyrl-RS" altLang="en-US" sz="2000">
                <a:solidFill>
                  <a:srgbClr val="002060"/>
                </a:solidFill>
              </a:rPr>
              <a:t> </a:t>
            </a:r>
            <a:r>
              <a:rPr lang="sr-Cyrl-RS" altLang="en-US" sz="2000"/>
              <a:t>ризик у 1-10%случајева)</a:t>
            </a:r>
          </a:p>
          <a:p>
            <a:r>
              <a:rPr lang="sr-Cyrl-RS" altLang="en-US" sz="2000"/>
              <a:t>Пнеумонитис</a:t>
            </a:r>
          </a:p>
          <a:p>
            <a:r>
              <a:rPr lang="sr-Cyrl-RS" altLang="en-US" sz="2000"/>
              <a:t>Мијелосупресија, мукозитис, мучнина, повраћање, алопеција, коњуктивитис</a:t>
            </a:r>
          </a:p>
          <a:p>
            <a:r>
              <a:rPr lang="sr-Cyrl-RS" altLang="en-US" sz="2000" i="1"/>
              <a:t>Индикације:</a:t>
            </a:r>
            <a:r>
              <a:rPr lang="sr-Latn-RS" altLang="en-US" sz="2000"/>
              <a:t> Hodgkin-</a:t>
            </a:r>
            <a:r>
              <a:rPr lang="sr-Cyrl-RS" altLang="en-US" sz="2000"/>
              <a:t>ов лимфом </a:t>
            </a:r>
            <a:r>
              <a:rPr lang="sr-Latn-RS" altLang="en-US" sz="2000"/>
              <a:t>, NHL, Myeloma multiplex</a:t>
            </a:r>
            <a:endParaRPr lang="sr-Cyrl-RS" altLang="en-US" sz="2000"/>
          </a:p>
          <a:p>
            <a:r>
              <a:rPr lang="sr-Latn-RS" altLang="en-US" sz="2000">
                <a:solidFill>
                  <a:srgbClr val="7030A0"/>
                </a:solidFill>
              </a:rPr>
              <a:t>D</a:t>
            </a:r>
            <a:r>
              <a:rPr lang="en-US" altLang="en-US" sz="2000">
                <a:solidFill>
                  <a:srgbClr val="7030A0"/>
                </a:solidFill>
              </a:rPr>
              <a:t>akarbazin</a:t>
            </a:r>
            <a:r>
              <a:rPr lang="sr-Latn-RS" altLang="en-US" sz="2000">
                <a:solidFill>
                  <a:srgbClr val="7030A0"/>
                </a:solidFill>
              </a:rPr>
              <a:t> (DTIC)</a:t>
            </a:r>
          </a:p>
          <a:p>
            <a:r>
              <a:rPr lang="sr-Cyrl-RS" altLang="en-US" sz="2000"/>
              <a:t>Алкилирајћи агенс</a:t>
            </a:r>
          </a:p>
          <a:p>
            <a:r>
              <a:rPr lang="sr-Cyrl-RS" altLang="en-US" sz="2000" i="1"/>
              <a:t>Нежењена </a:t>
            </a:r>
            <a:r>
              <a:rPr lang="sr-Cyrl-RS" altLang="en-US" sz="2000"/>
              <a:t>дејства: мијелосупресија (леукопенија), повраћање, </a:t>
            </a:r>
            <a:r>
              <a:rPr lang="sr-Latn-RS" altLang="en-US" sz="2000"/>
              <a:t>flu like sy, </a:t>
            </a:r>
            <a:r>
              <a:rPr lang="sr-Cyrl-RS" altLang="en-US" sz="2000"/>
              <a:t>избегавати излагање сунцу прва 2 дана (вртоглавица, црвенило лица), хепатотоксичност, сек. леукемија после 3-10 година</a:t>
            </a:r>
          </a:p>
          <a:p>
            <a:r>
              <a:rPr lang="sr-Cyrl-RS" altLang="en-US" sz="2000" i="1"/>
              <a:t>Индикације:</a:t>
            </a:r>
            <a:r>
              <a:rPr lang="sr-Latn-RS" altLang="en-US" sz="2000"/>
              <a:t> Hodgkin-</a:t>
            </a:r>
            <a:r>
              <a:rPr lang="sr-Cyrl-RS" altLang="en-US" sz="2000"/>
              <a:t>ов лимфом, саркоми, меланом</a:t>
            </a:r>
            <a:endParaRPr lang="en-US" altLang="en-US" sz="2000"/>
          </a:p>
        </p:txBody>
      </p:sp>
    </p:spTree>
  </p:cSld>
  <p:clrMapOvr>
    <a:masterClrMapping/>
  </p:clrMapOvr>
  <p:transition spd="slow" advTm="49613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>
            <a:extLst>
              <a:ext uri="{FF2B5EF4-FFF2-40B4-BE49-F238E27FC236}">
                <a16:creationId xmlns="" xmlns:a16="http://schemas.microsoft.com/office/drawing/2014/main" id="{B17903EA-9A58-49A1-859C-CEBB4DDB7E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 sz="3200"/>
              <a:t>Терапија</a:t>
            </a:r>
            <a:r>
              <a:rPr lang="sr-Latn-RS" altLang="en-US" sz="3200"/>
              <a:t> Hodgkin-</a:t>
            </a:r>
            <a:r>
              <a:rPr lang="sr-Cyrl-RS" altLang="en-US" sz="3200"/>
              <a:t>овог лимфома</a:t>
            </a:r>
            <a:endParaRPr lang="en-US" altLang="en-US" sz="3200"/>
          </a:p>
        </p:txBody>
      </p:sp>
      <p:sp>
        <p:nvSpPr>
          <p:cNvPr id="53251" name="Content Placeholder 2">
            <a:extLst>
              <a:ext uri="{FF2B5EF4-FFF2-40B4-BE49-F238E27FC236}">
                <a16:creationId xmlns="" xmlns:a16="http://schemas.microsoft.com/office/drawing/2014/main" id="{3265B7D2-730C-421B-B3D2-47172AC7990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5141913"/>
          </a:xfrm>
        </p:spPr>
        <p:txBody>
          <a:bodyPr/>
          <a:lstStyle/>
          <a:p>
            <a:r>
              <a:rPr lang="sr-Latn-RS" altLang="en-US" sz="2000">
                <a:solidFill>
                  <a:srgbClr val="7030A0"/>
                </a:solidFill>
              </a:rPr>
              <a:t>V</a:t>
            </a:r>
            <a:r>
              <a:rPr lang="en-US" altLang="en-US" sz="2000">
                <a:solidFill>
                  <a:srgbClr val="7030A0"/>
                </a:solidFill>
              </a:rPr>
              <a:t>inblastin</a:t>
            </a:r>
            <a:r>
              <a:rPr lang="sr-Latn-RS" altLang="en-US" sz="2000">
                <a:solidFill>
                  <a:srgbClr val="7030A0"/>
                </a:solidFill>
              </a:rPr>
              <a:t> (Velbe)</a:t>
            </a:r>
          </a:p>
          <a:p>
            <a:r>
              <a:rPr lang="sr-Cyrl-RS" altLang="en-US" sz="2000"/>
              <a:t>Инхибитор микротубула</a:t>
            </a:r>
          </a:p>
          <a:p>
            <a:r>
              <a:rPr lang="sr-Cyrl-RS" altLang="en-US" sz="2000" i="1"/>
              <a:t>Нежењена дејства: </a:t>
            </a:r>
            <a:r>
              <a:rPr lang="sr-Cyrl-RS" altLang="en-US" sz="2000"/>
              <a:t>мијелосупресија,  неуротоксичност мање изражена него код винкристина</a:t>
            </a:r>
          </a:p>
          <a:p>
            <a:r>
              <a:rPr lang="sr-Cyrl-RS" altLang="en-US" sz="2000" i="1"/>
              <a:t>Индикације:</a:t>
            </a:r>
            <a:r>
              <a:rPr lang="sr-Latn-RS" altLang="en-US" sz="2000"/>
              <a:t> ALL, Hodgkin-</a:t>
            </a:r>
            <a:r>
              <a:rPr lang="sr-Cyrl-RS" altLang="en-US" sz="2000"/>
              <a:t>ов лимфом </a:t>
            </a:r>
            <a:r>
              <a:rPr lang="sr-Latn-RS" altLang="en-US" sz="2000"/>
              <a:t>, NHL,CLL, Myeloma multiplex</a:t>
            </a:r>
            <a:endParaRPr lang="en-US" altLang="en-US" sz="2000"/>
          </a:p>
          <a:p>
            <a:r>
              <a:rPr lang="sr-Latn-RS" altLang="en-US" sz="2000"/>
              <a:t> </a:t>
            </a:r>
            <a:r>
              <a:rPr lang="sr-Latn-RS" altLang="en-US" sz="2000">
                <a:solidFill>
                  <a:srgbClr val="7030A0"/>
                </a:solidFill>
              </a:rPr>
              <a:t>B</a:t>
            </a:r>
            <a:r>
              <a:rPr lang="en-US" altLang="en-US" sz="2000">
                <a:solidFill>
                  <a:srgbClr val="7030A0"/>
                </a:solidFill>
              </a:rPr>
              <a:t>leomicin</a:t>
            </a:r>
            <a:endParaRPr lang="sr-Cyrl-RS" altLang="en-US" sz="2000">
              <a:solidFill>
                <a:srgbClr val="7030A0"/>
              </a:solidFill>
            </a:endParaRPr>
          </a:p>
          <a:p>
            <a:r>
              <a:rPr lang="sr-Cyrl-RS" altLang="en-US" sz="2000"/>
              <a:t>Антинеопластични (цитотоксични) антибиотик, добијен из </a:t>
            </a:r>
            <a:r>
              <a:rPr lang="sr-Latn-RS" altLang="en-US" sz="2000"/>
              <a:t>Streptomyces verticillus</a:t>
            </a:r>
            <a:endParaRPr lang="sr-Cyrl-RS" altLang="en-US" sz="2000"/>
          </a:p>
          <a:p>
            <a:r>
              <a:rPr lang="sr-Cyrl-RS" altLang="en-US" sz="2000" i="1"/>
              <a:t>Нежењена дејства:</a:t>
            </a:r>
            <a:r>
              <a:rPr lang="sr-Latn-RS" altLang="en-US" sz="2000" i="1"/>
              <a:t> </a:t>
            </a:r>
            <a:r>
              <a:rPr lang="sr-Cyrl-RS" altLang="en-US" sz="2000"/>
              <a:t>анафилактоидне реакције са грозницом (1-8% летално), анорексија, мукозитис, хиперкератоза дланова, интерстицијални пнеумонитис (код 10% пацијената који су примили кумулативну дозу 350-400</a:t>
            </a:r>
            <a:r>
              <a:rPr lang="sr-Latn-RS" altLang="en-US" sz="2000"/>
              <a:t>U)</a:t>
            </a:r>
            <a:r>
              <a:rPr lang="sr-Cyrl-RS" altLang="en-US" sz="2000"/>
              <a:t>, фиброза плућа</a:t>
            </a:r>
            <a:endParaRPr lang="sr-Cyrl-RS" altLang="en-US" sz="2000">
              <a:solidFill>
                <a:srgbClr val="7030A0"/>
              </a:solidFill>
            </a:endParaRPr>
          </a:p>
          <a:p>
            <a:r>
              <a:rPr lang="sr-Cyrl-RS" altLang="en-US" sz="2000" i="1"/>
              <a:t>Индикације:</a:t>
            </a:r>
            <a:r>
              <a:rPr lang="sr-Latn-RS" altLang="en-US" sz="2000"/>
              <a:t> Hodgkin-</a:t>
            </a:r>
            <a:r>
              <a:rPr lang="sr-Cyrl-RS" altLang="en-US" sz="2000"/>
              <a:t>ов лимфом </a:t>
            </a:r>
            <a:r>
              <a:rPr lang="sr-Latn-RS" altLang="en-US" sz="2000"/>
              <a:t>, NHL,CLL, </a:t>
            </a:r>
            <a:endParaRPr lang="en-US" altLang="en-US" sz="2000"/>
          </a:p>
          <a:p>
            <a:endParaRPr lang="sr-Latn-RS" altLang="en-US" sz="2000">
              <a:solidFill>
                <a:srgbClr val="7030A0"/>
              </a:solidFill>
            </a:endParaRPr>
          </a:p>
          <a:p>
            <a:endParaRPr lang="en-US" altLang="en-US" sz="2000"/>
          </a:p>
        </p:txBody>
      </p:sp>
    </p:spTree>
  </p:cSld>
  <p:clrMapOvr>
    <a:masterClrMapping/>
  </p:clrMapOvr>
  <p:transition spd="slow" advTm="41777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="" xmlns:a16="http://schemas.microsoft.com/office/drawing/2014/main" id="{42C6D2B3-444E-4E68-871D-D82CD0DEC7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2913" y="265113"/>
            <a:ext cx="8229600" cy="1143000"/>
          </a:xfrm>
        </p:spPr>
        <p:txBody>
          <a:bodyPr/>
          <a:lstStyle/>
          <a:p>
            <a:r>
              <a:rPr lang="sr-Cyrl-RS" altLang="en-US" sz="3600"/>
              <a:t>Цитостатици</a:t>
            </a:r>
            <a:endParaRPr lang="en-US" altLang="en-US" sz="3600"/>
          </a:p>
        </p:txBody>
      </p:sp>
      <p:sp>
        <p:nvSpPr>
          <p:cNvPr id="5123" name="Content Placeholder 2">
            <a:extLst>
              <a:ext uri="{FF2B5EF4-FFF2-40B4-BE49-F238E27FC236}">
                <a16:creationId xmlns="" xmlns:a16="http://schemas.microsoft.com/office/drawing/2014/main" id="{FE824F44-2FCE-4891-B774-AF80AD3C0B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3" y="1381125"/>
            <a:ext cx="8229600" cy="5761038"/>
          </a:xfrm>
        </p:spPr>
        <p:txBody>
          <a:bodyPr/>
          <a:lstStyle/>
          <a:p>
            <a:pPr>
              <a:defRPr/>
            </a:pPr>
            <a:endParaRPr lang="sr-Cyrl-RS" altLang="en-US" sz="2000" dirty="0"/>
          </a:p>
          <a:p>
            <a:pPr>
              <a:defRPr/>
            </a:pPr>
            <a:endParaRPr lang="sr-Cyrl-RS" altLang="en-US" sz="2000" dirty="0"/>
          </a:p>
          <a:p>
            <a:pPr>
              <a:defRPr/>
            </a:pPr>
            <a:r>
              <a:rPr lang="sr-Cyrl-RS" altLang="en-US" sz="2000" dirty="0">
                <a:solidFill>
                  <a:srgbClr val="7030A0"/>
                </a:solidFill>
              </a:rPr>
              <a:t>Диференцијациона терапија </a:t>
            </a:r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sr-Cyrl-RS" altLang="en-US" sz="2000" dirty="0"/>
              <a:t>Акутна промијелоцитна леукемија: писуство </a:t>
            </a:r>
            <a:r>
              <a:rPr lang="sr-Latn-RS" altLang="en-US" sz="2000" dirty="0"/>
              <a:t>PML/RAR</a:t>
            </a:r>
            <a:r>
              <a:rPr lang="el-GR" altLang="en-US" sz="2000" dirty="0"/>
              <a:t>α</a:t>
            </a:r>
            <a:r>
              <a:rPr lang="sr-Latn-RS" altLang="en-US" sz="2000" dirty="0"/>
              <a:t> </a:t>
            </a:r>
            <a:r>
              <a:rPr lang="sr-Cyrl-RS" altLang="en-US" sz="2000" dirty="0"/>
              <a:t>фузије и стварање онкогеног фузионог протеина који блокира промијелоцитну фазу диференцијације</a:t>
            </a:r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sr-Cyrl-RS" altLang="en-US" sz="2000" dirty="0"/>
              <a:t>Специфични терапијски агенс А</a:t>
            </a:r>
            <a:r>
              <a:rPr lang="sr-Latn-RS" altLang="en-US" sz="2000" dirty="0"/>
              <a:t>TRA, </a:t>
            </a:r>
            <a:r>
              <a:rPr lang="sr-Cyrl-RS" altLang="en-US" sz="2000" dirty="0"/>
              <a:t>циљано делује на комплекс и долази до терминалне диференцијације промијелоцита</a:t>
            </a:r>
          </a:p>
          <a:p>
            <a:pPr marL="0" indent="0">
              <a:buFontTx/>
              <a:buNone/>
              <a:defRPr/>
            </a:pPr>
            <a:endParaRPr lang="en-US" altLang="en-US" sz="2000" dirty="0"/>
          </a:p>
        </p:txBody>
      </p:sp>
    </p:spTree>
  </p:cSld>
  <p:clrMapOvr>
    <a:masterClrMapping/>
  </p:clrMapOvr>
  <p:transition spd="slow" advTm="71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>
            <a:extLst>
              <a:ext uri="{FF2B5EF4-FFF2-40B4-BE49-F238E27FC236}">
                <a16:creationId xmlns="" xmlns:a16="http://schemas.microsoft.com/office/drawing/2014/main" id="{AF72A28C-E9F1-4DE0-B315-52096C1975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 sz="3200"/>
              <a:t>Терапија</a:t>
            </a:r>
            <a:r>
              <a:rPr lang="sr-Latn-RS" altLang="en-US" sz="3200"/>
              <a:t> </a:t>
            </a:r>
            <a:r>
              <a:rPr lang="sr-Cyrl-RS" altLang="en-US" sz="3200"/>
              <a:t>примарног ЦНС лимфома</a:t>
            </a:r>
            <a:endParaRPr lang="en-US" altLang="en-US" sz="3200"/>
          </a:p>
        </p:txBody>
      </p:sp>
      <p:sp>
        <p:nvSpPr>
          <p:cNvPr id="54275" name="Content Placeholder 2">
            <a:extLst>
              <a:ext uri="{FF2B5EF4-FFF2-40B4-BE49-F238E27FC236}">
                <a16:creationId xmlns="" xmlns:a16="http://schemas.microsoft.com/office/drawing/2014/main" id="{EA201C6E-9EFB-4176-BB48-6548F93C0B0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50825" y="1600200"/>
            <a:ext cx="8785225" cy="4525963"/>
          </a:xfrm>
        </p:spPr>
        <p:txBody>
          <a:bodyPr/>
          <a:lstStyle/>
          <a:p>
            <a:r>
              <a:rPr lang="sr-Cyrl-RS" altLang="en-US" sz="2000"/>
              <a:t>Високе дозе М</a:t>
            </a:r>
            <a:r>
              <a:rPr lang="en-US" altLang="en-US" sz="2000"/>
              <a:t>etotreksata</a:t>
            </a:r>
            <a:r>
              <a:rPr lang="sr-Cyrl-RS" altLang="en-US" sz="2000"/>
              <a:t> и </a:t>
            </a:r>
            <a:r>
              <a:rPr lang="sr-Latn-RS" altLang="en-US" sz="2000"/>
              <a:t>C</a:t>
            </a:r>
            <a:r>
              <a:rPr lang="en-US" altLang="en-US" sz="2000"/>
              <a:t>itarabina</a:t>
            </a:r>
          </a:p>
          <a:p>
            <a:r>
              <a:rPr lang="sr-Latn-RS" altLang="en-US" sz="2000">
                <a:solidFill>
                  <a:srgbClr val="7030A0"/>
                </a:solidFill>
              </a:rPr>
              <a:t>M</a:t>
            </a:r>
            <a:r>
              <a:rPr lang="en-US" altLang="en-US" sz="2000">
                <a:solidFill>
                  <a:srgbClr val="7030A0"/>
                </a:solidFill>
              </a:rPr>
              <a:t>etotreksat </a:t>
            </a:r>
            <a:r>
              <a:rPr lang="en-US" altLang="en-US" sz="2000"/>
              <a:t>3,5 g/m2  inf</a:t>
            </a:r>
            <a:r>
              <a:rPr lang="sr-Latn-RS" altLang="en-US" sz="2000"/>
              <a:t>.</a:t>
            </a:r>
            <a:r>
              <a:rPr lang="en-US" altLang="en-US" sz="2000"/>
              <a:t> 4 h 1. </a:t>
            </a:r>
            <a:r>
              <a:rPr lang="sr-Cyrl-RS" altLang="en-US" sz="2000"/>
              <a:t>дан</a:t>
            </a:r>
            <a:endParaRPr lang="en-US" altLang="en-US" sz="2000"/>
          </a:p>
          <a:p>
            <a:r>
              <a:rPr lang="sr-Latn-RS" altLang="en-US" sz="2000">
                <a:solidFill>
                  <a:srgbClr val="7030A0"/>
                </a:solidFill>
              </a:rPr>
              <a:t>C</a:t>
            </a:r>
            <a:r>
              <a:rPr lang="pl-PL" altLang="en-US" sz="2000">
                <a:solidFill>
                  <a:srgbClr val="7030A0"/>
                </a:solidFill>
              </a:rPr>
              <a:t>itarabin </a:t>
            </a:r>
            <a:r>
              <a:rPr lang="pl-PL" altLang="en-US" sz="2000"/>
              <a:t>2x2 g/ m2  inf</a:t>
            </a:r>
            <a:r>
              <a:rPr lang="sr-Cyrl-RS" altLang="en-US" sz="2000"/>
              <a:t>.</a:t>
            </a:r>
            <a:r>
              <a:rPr lang="pl-PL" altLang="en-US" sz="2000"/>
              <a:t>2 h 2. </a:t>
            </a:r>
            <a:r>
              <a:rPr lang="sr-Cyrl-RS" altLang="en-US" sz="2000"/>
              <a:t>и</a:t>
            </a:r>
            <a:r>
              <a:rPr lang="pl-PL" altLang="en-US" sz="2000"/>
              <a:t> 3. </a:t>
            </a:r>
            <a:r>
              <a:rPr lang="sr-Cyrl-RS" altLang="en-US" sz="2000"/>
              <a:t>дан</a:t>
            </a:r>
            <a:endParaRPr lang="pl-PL" altLang="en-US" sz="2000"/>
          </a:p>
          <a:p>
            <a:r>
              <a:rPr lang="sr-Cyrl-RS" altLang="en-US" sz="2000">
                <a:solidFill>
                  <a:srgbClr val="7030A0"/>
                </a:solidFill>
              </a:rPr>
              <a:t>Фолинска киселина</a:t>
            </a:r>
          </a:p>
          <a:p>
            <a:endParaRPr lang="sr-Cyrl-RS" altLang="en-US" sz="2000">
              <a:solidFill>
                <a:srgbClr val="7030A0"/>
              </a:solidFill>
            </a:endParaRPr>
          </a:p>
          <a:p>
            <a:r>
              <a:rPr lang="sr-Latn-RS" altLang="en-US" sz="2000">
                <a:solidFill>
                  <a:srgbClr val="7030A0"/>
                </a:solidFill>
              </a:rPr>
              <a:t>M</a:t>
            </a:r>
            <a:r>
              <a:rPr lang="en-US" altLang="en-US" sz="2000">
                <a:solidFill>
                  <a:srgbClr val="7030A0"/>
                </a:solidFill>
              </a:rPr>
              <a:t>etotreksat</a:t>
            </a:r>
            <a:r>
              <a:rPr lang="sr-Latn-RS" altLang="en-US" sz="2000">
                <a:solidFill>
                  <a:srgbClr val="7030A0"/>
                </a:solidFill>
              </a:rPr>
              <a:t> (MTX)</a:t>
            </a:r>
            <a:endParaRPr lang="sr-Cyrl-RS" altLang="en-US" sz="2000">
              <a:solidFill>
                <a:srgbClr val="7030A0"/>
              </a:solidFill>
            </a:endParaRPr>
          </a:p>
          <a:p>
            <a:r>
              <a:rPr lang="sr-Cyrl-RS" altLang="en-US" sz="2000"/>
              <a:t>Антиметаболит, инхибира синтезу тимидина</a:t>
            </a:r>
          </a:p>
          <a:p>
            <a:r>
              <a:rPr lang="sr-Cyrl-RS" altLang="en-US" sz="2000" i="1"/>
              <a:t>Нежењена дејства:</a:t>
            </a:r>
            <a:r>
              <a:rPr lang="sr-Latn-RS" altLang="en-US" sz="2000" i="1"/>
              <a:t> </a:t>
            </a:r>
            <a:r>
              <a:rPr lang="sr-Cyrl-RS" altLang="en-US" sz="2000"/>
              <a:t>мијелосупресија, мукозитис (стоматитис, ентеритис), пролив, пнеумонитис, нефротоксичност, уз веће дозе </a:t>
            </a:r>
            <a:r>
              <a:rPr lang="sr-Latn-RS" altLang="en-US" sz="2000"/>
              <a:t>MTX</a:t>
            </a:r>
            <a:r>
              <a:rPr lang="sr-Cyrl-RS" altLang="en-US" sz="2000"/>
              <a:t> се примењује </a:t>
            </a:r>
            <a:r>
              <a:rPr lang="sr-Latn-RS" altLang="en-US" sz="2000">
                <a:solidFill>
                  <a:srgbClr val="002060"/>
                </a:solidFill>
              </a:rPr>
              <a:t>Leukovorin</a:t>
            </a:r>
            <a:r>
              <a:rPr lang="sr-Cyrl-RS" altLang="en-US" sz="2000"/>
              <a:t>-Фолинска киселина (селективно „спашава“ здраве ћелије од нежењеног дејства</a:t>
            </a:r>
            <a:r>
              <a:rPr lang="sr-Latn-RS" altLang="en-US" sz="2000"/>
              <a:t> MTX</a:t>
            </a:r>
            <a:r>
              <a:rPr lang="sr-Cyrl-RS" altLang="en-US" sz="2000"/>
              <a:t>)</a:t>
            </a:r>
            <a:endParaRPr lang="sr-Latn-RS" altLang="en-US" sz="2000"/>
          </a:p>
          <a:p>
            <a:r>
              <a:rPr lang="sr-Cyrl-RS" altLang="en-US" sz="2000" i="1"/>
              <a:t>Индикације: </a:t>
            </a:r>
            <a:r>
              <a:rPr lang="sr-Cyrl-RS" altLang="en-US" sz="2000"/>
              <a:t>терапија и профилакса код </a:t>
            </a:r>
            <a:r>
              <a:rPr lang="sr-Latn-RS" altLang="en-US" sz="2000"/>
              <a:t>ALL, </a:t>
            </a:r>
            <a:r>
              <a:rPr lang="sr-Cyrl-RS" altLang="en-US" sz="2000"/>
              <a:t>леукемије и лимфоми</a:t>
            </a:r>
            <a:r>
              <a:rPr lang="sr-Latn-RS" altLang="en-US" sz="2000"/>
              <a:t> CNS</a:t>
            </a:r>
            <a:endParaRPr lang="sr-Cyrl-RS" altLang="en-US" sz="2000"/>
          </a:p>
          <a:p>
            <a:endParaRPr lang="en-US" altLang="en-US" sz="2000"/>
          </a:p>
        </p:txBody>
      </p:sp>
    </p:spTree>
  </p:cSld>
  <p:clrMapOvr>
    <a:masterClrMapping/>
  </p:clrMapOvr>
  <p:transition spd="slow" advTm="41207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>
            <a:extLst>
              <a:ext uri="{FF2B5EF4-FFF2-40B4-BE49-F238E27FC236}">
                <a16:creationId xmlns="" xmlns:a16="http://schemas.microsoft.com/office/drawing/2014/main" id="{06C569B5-942E-4998-A72A-CD3ECFEF68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9388" y="93663"/>
            <a:ext cx="8229600" cy="1143000"/>
          </a:xfrm>
        </p:spPr>
        <p:txBody>
          <a:bodyPr/>
          <a:lstStyle/>
          <a:p>
            <a:r>
              <a:rPr lang="sr-Cyrl-RS" altLang="en-US" sz="3200"/>
              <a:t>Приказ случаја</a:t>
            </a:r>
            <a:endParaRPr lang="en-US" altLang="en-US" sz="3200"/>
          </a:p>
        </p:txBody>
      </p:sp>
      <p:sp>
        <p:nvSpPr>
          <p:cNvPr id="51203" name="Content Placeholder 2">
            <a:extLst>
              <a:ext uri="{FF2B5EF4-FFF2-40B4-BE49-F238E27FC236}">
                <a16:creationId xmlns="" xmlns:a16="http://schemas.microsoft.com/office/drawing/2014/main" id="{AA2DD898-C399-4260-B56F-94AA5241AE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268413"/>
            <a:ext cx="8229600" cy="4752975"/>
          </a:xfrm>
        </p:spPr>
        <p:txBody>
          <a:bodyPr/>
          <a:lstStyle/>
          <a:p>
            <a:pPr>
              <a:defRPr/>
            </a:pPr>
            <a:r>
              <a:rPr lang="ru-RU" altLang="en-US" sz="2000" dirty="0"/>
              <a:t>59-годишњи пацијент</a:t>
            </a:r>
            <a:r>
              <a:rPr lang="en-US" altLang="en-US" sz="2000" dirty="0"/>
              <a:t> M.</a:t>
            </a:r>
            <a:r>
              <a:rPr lang="sr-Cyrl-RS" altLang="en-US" sz="2000" dirty="0"/>
              <a:t>Љ. болује од</a:t>
            </a:r>
            <a:r>
              <a:rPr lang="ru-RU" altLang="en-US" sz="2000" dirty="0"/>
              <a:t> лимфома </a:t>
            </a:r>
            <a:endParaRPr lang="sr-Cyrl-RS" altLang="en-US" sz="2000" dirty="0"/>
          </a:p>
          <a:p>
            <a:pPr>
              <a:defRPr/>
            </a:pPr>
            <a:r>
              <a:rPr lang="sr-Cyrl-RS" altLang="en-US" sz="2000" dirty="0"/>
              <a:t>хоспитализован због </a:t>
            </a:r>
            <a:r>
              <a:rPr lang="sr-Cyrl-RS" altLang="en-US" sz="2000" i="1" dirty="0"/>
              <a:t>осећаја недостатка ваздуха </a:t>
            </a:r>
          </a:p>
          <a:p>
            <a:pPr>
              <a:defRPr/>
            </a:pPr>
            <a:r>
              <a:rPr lang="sr-Cyrl-RS" altLang="en-US" sz="2000" dirty="0"/>
              <a:t>Тегобе су се јавиле два дана пре пријема</a:t>
            </a:r>
          </a:p>
          <a:p>
            <a:pPr>
              <a:defRPr/>
            </a:pPr>
            <a:r>
              <a:rPr lang="ru-RU" altLang="en-US" sz="2000" dirty="0"/>
              <a:t>негира кашаљ, искашљавање, хемоптизије,температуру </a:t>
            </a:r>
            <a:br>
              <a:rPr lang="ru-RU" altLang="en-US" sz="2000" dirty="0"/>
            </a:br>
            <a:endParaRPr lang="ru-RU" altLang="en-US" sz="2000" dirty="0"/>
          </a:p>
          <a:p>
            <a:pPr>
              <a:defRPr/>
            </a:pPr>
            <a:r>
              <a:rPr lang="sr-Cyrl-RS" altLang="en-US" sz="2000" b="1" dirty="0"/>
              <a:t>Садашња болест</a:t>
            </a:r>
            <a:r>
              <a:rPr lang="sr-Cyrl-RS" altLang="en-US" sz="2000" dirty="0"/>
              <a:t>: две недеље пре наведених тегоба примио је </a:t>
            </a:r>
            <a:r>
              <a:rPr lang="sr-Latn-RS" altLang="en-US" sz="2000" dirty="0"/>
              <a:t>HT </a:t>
            </a:r>
            <a:r>
              <a:rPr lang="sr-Cyrl-RS" altLang="en-US" sz="2000" dirty="0"/>
              <a:t>са високим дозама </a:t>
            </a:r>
            <a:r>
              <a:rPr lang="sr-Latn-RS" altLang="en-US" sz="2000" dirty="0">
                <a:solidFill>
                  <a:srgbClr val="7030A0"/>
                </a:solidFill>
              </a:rPr>
              <a:t>Ciklofosfamid</a:t>
            </a:r>
            <a:r>
              <a:rPr lang="sr-Cyrl-RS" altLang="en-US" sz="2000" dirty="0">
                <a:solidFill>
                  <a:srgbClr val="7030A0"/>
                </a:solidFill>
              </a:rPr>
              <a:t>-а </a:t>
            </a:r>
            <a:r>
              <a:rPr lang="sr-Cyrl-RS" altLang="en-US" sz="2000" dirty="0"/>
              <a:t>и то последњи</a:t>
            </a:r>
            <a:r>
              <a:rPr lang="sr-Cyrl-RS" altLang="en-US" sz="2000" dirty="0">
                <a:solidFill>
                  <a:srgbClr val="7030A0"/>
                </a:solidFill>
              </a:rPr>
              <a:t>, </a:t>
            </a:r>
            <a:r>
              <a:rPr lang="sr-Latn-RS" altLang="en-US" sz="2000" dirty="0"/>
              <a:t>VIII Cy HT</a:t>
            </a:r>
            <a:r>
              <a:rPr lang="sr-Cyrl-RS" altLang="en-US" sz="2000" dirty="0"/>
              <a:t> </a:t>
            </a:r>
            <a:endParaRPr lang="sr-Cyrl-RS" altLang="en-US" sz="2000" dirty="0">
              <a:solidFill>
                <a:srgbClr val="7030A0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sr-Cyrl-RS" altLang="en-US" sz="2000" dirty="0"/>
              <a:t>по протоколу </a:t>
            </a:r>
            <a:r>
              <a:rPr lang="sr-Latn-RS" altLang="en-US" sz="2000" dirty="0"/>
              <a:t>R CHOP</a:t>
            </a:r>
            <a:r>
              <a:rPr lang="en-US" altLang="en-US" sz="2000" dirty="0"/>
              <a:t> (mini)</a:t>
            </a:r>
            <a:endParaRPr lang="sr-Cyrl-RS" altLang="en-US" sz="2000" dirty="0"/>
          </a:p>
          <a:p>
            <a:pPr>
              <a:defRPr/>
            </a:pPr>
            <a:r>
              <a:rPr lang="sr-Latn-RS" altLang="en-US" sz="2000" dirty="0"/>
              <a:t>Ciklofosfamid 750mg/m2 d1</a:t>
            </a:r>
          </a:p>
          <a:p>
            <a:pPr>
              <a:defRPr/>
            </a:pPr>
            <a:r>
              <a:rPr lang="sr-Latn-RS" altLang="en-US" sz="2000" dirty="0"/>
              <a:t>Doxorubicin 50mg/m2 d1</a:t>
            </a:r>
          </a:p>
          <a:p>
            <a:pPr>
              <a:defRPr/>
            </a:pPr>
            <a:r>
              <a:rPr lang="sr-Latn-RS" altLang="en-US" sz="2000" dirty="0"/>
              <a:t>Vinkristin 1,4mg/m2 d1</a:t>
            </a:r>
          </a:p>
          <a:p>
            <a:pPr>
              <a:defRPr/>
            </a:pPr>
            <a:r>
              <a:rPr lang="sr-Latn-RS" altLang="en-US" sz="2000" dirty="0"/>
              <a:t>Prednizon 100mg d1-d5</a:t>
            </a:r>
          </a:p>
          <a:p>
            <a:pPr>
              <a:defRPr/>
            </a:pPr>
            <a:r>
              <a:rPr lang="sr-Latn-RS" altLang="en-US" sz="2000" dirty="0"/>
              <a:t>Rituximab 375m/m2</a:t>
            </a:r>
            <a:r>
              <a:rPr lang="sr-Latn-CS" altLang="en-US" sz="2000" dirty="0"/>
              <a:t> d0</a:t>
            </a:r>
            <a:br>
              <a:rPr lang="sr-Latn-CS" altLang="en-US" sz="2000" dirty="0"/>
            </a:br>
            <a:endParaRPr lang="sr-Cyrl-RS" altLang="en-US" sz="2000" dirty="0"/>
          </a:p>
        </p:txBody>
      </p:sp>
    </p:spTree>
  </p:cSld>
  <p:clrMapOvr>
    <a:masterClrMapping/>
  </p:clrMapOvr>
  <p:transition spd="slow" advTm="31953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>
            <a:extLst>
              <a:ext uri="{FF2B5EF4-FFF2-40B4-BE49-F238E27FC236}">
                <a16:creationId xmlns="" xmlns:a16="http://schemas.microsoft.com/office/drawing/2014/main" id="{3CC0CE35-C034-4A7C-BD60-C14D47FA52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 sz="3200"/>
              <a:t>Приказ случаја</a:t>
            </a:r>
            <a:endParaRPr lang="en-US" altLang="en-US" sz="3200"/>
          </a:p>
        </p:txBody>
      </p:sp>
      <p:sp>
        <p:nvSpPr>
          <p:cNvPr id="57347" name="Content Placeholder 2">
            <a:extLst>
              <a:ext uri="{FF2B5EF4-FFF2-40B4-BE49-F238E27FC236}">
                <a16:creationId xmlns="" xmlns:a16="http://schemas.microsoft.com/office/drawing/2014/main" id="{5171F546-7708-4D15-99FE-4392EF3299C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Cyrl-RS" altLang="en-US" sz="2000" b="1"/>
              <a:t>Лична анамнеза</a:t>
            </a:r>
            <a:r>
              <a:rPr lang="sr-Cyrl-RS" altLang="en-US" sz="2000"/>
              <a:t>:</a:t>
            </a:r>
          </a:p>
          <a:p>
            <a:r>
              <a:rPr lang="sr-Latn-CS" altLang="en-US" sz="2000"/>
              <a:t>Осамнаест месеци пре пријема</a:t>
            </a:r>
            <a:r>
              <a:rPr lang="sr-Cyrl-RS" altLang="en-US" sz="2000"/>
              <a:t>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r-Latn-CS" altLang="en-US" sz="2000"/>
              <a:t> </a:t>
            </a:r>
            <a:r>
              <a:rPr lang="sr-Cyrl-RS" altLang="en-US" sz="2000"/>
              <a:t>утврђена </a:t>
            </a:r>
            <a:r>
              <a:rPr lang="sr-Latn-CS" altLang="en-US" sz="2000"/>
              <a:t>дијагноза</a:t>
            </a:r>
            <a:r>
              <a:rPr lang="sr-Cyrl-RS" altLang="en-US" sz="2000"/>
              <a:t> </a:t>
            </a:r>
            <a:r>
              <a:rPr lang="en-US" altLang="en-US" sz="2000"/>
              <a:t>sick sinus syndrome </a:t>
            </a:r>
            <a:r>
              <a:rPr lang="sr-Cyrl-RS" altLang="en-US" sz="2000"/>
              <a:t> (синдром болесног синусног чвора)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r-Cyrl-RS" altLang="en-US" sz="2000"/>
              <a:t>инплантиран је пејсмејкер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r-Cyrl-RS" altLang="en-US" sz="2000"/>
              <a:t> уведена је терапија А</a:t>
            </a:r>
            <a:r>
              <a:rPr lang="en-US" altLang="en-US" sz="2000"/>
              <a:t>miodaron</a:t>
            </a:r>
            <a:r>
              <a:rPr lang="sr-Cyrl-RS" altLang="en-US" sz="2000"/>
              <a:t> због новонастале атријалне фибрилације</a:t>
            </a:r>
            <a:endParaRPr lang="en-US" altLang="en-US" sz="2000"/>
          </a:p>
          <a:p>
            <a:endParaRPr lang="en-US" altLang="en-US"/>
          </a:p>
        </p:txBody>
      </p:sp>
    </p:spTree>
  </p:cSld>
  <p:clrMapOvr>
    <a:masterClrMapping/>
  </p:clrMapOvr>
  <p:transition spd="slow" advTm="15819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>
            <a:extLst>
              <a:ext uri="{FF2B5EF4-FFF2-40B4-BE49-F238E27FC236}">
                <a16:creationId xmlns="" xmlns:a16="http://schemas.microsoft.com/office/drawing/2014/main" id="{348BF9A4-AA17-4A1D-BEFE-30DDC20FBE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39738" y="1588"/>
            <a:ext cx="8229600" cy="1143000"/>
          </a:xfrm>
        </p:spPr>
        <p:txBody>
          <a:bodyPr/>
          <a:lstStyle/>
          <a:p>
            <a:r>
              <a:rPr lang="sr-Cyrl-RS" altLang="en-US" sz="3200"/>
              <a:t>Приказ случаја</a:t>
            </a:r>
            <a:endParaRPr lang="en-US" altLang="en-US" sz="3200"/>
          </a:p>
        </p:txBody>
      </p:sp>
      <p:sp>
        <p:nvSpPr>
          <p:cNvPr id="58371" name="Content Placeholder 2">
            <a:extLst>
              <a:ext uri="{FF2B5EF4-FFF2-40B4-BE49-F238E27FC236}">
                <a16:creationId xmlns="" xmlns:a16="http://schemas.microsoft.com/office/drawing/2014/main" id="{DD79CFBD-C809-4E28-98AC-1D7D53B0DC4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268413"/>
            <a:ext cx="8229600" cy="4997450"/>
          </a:xfrm>
        </p:spPr>
        <p:txBody>
          <a:bodyPr/>
          <a:lstStyle/>
          <a:p>
            <a:r>
              <a:rPr lang="sr-Cyrl-RS" altLang="en-US" sz="2000" b="1"/>
              <a:t>Физикални налаз</a:t>
            </a:r>
            <a:r>
              <a:rPr lang="sr-Cyrl-RS" altLang="en-US" sz="2000"/>
              <a:t>: ТА </a:t>
            </a:r>
            <a:r>
              <a:rPr lang="sr-Latn-CS" altLang="en-US" sz="2000"/>
              <a:t>160/80 mmHg, SF 90/min, T 37.1 °C и респираторна </a:t>
            </a:r>
            <a:r>
              <a:rPr lang="sr-Cyrl-RS" altLang="en-US" sz="2000"/>
              <a:t>фреквенца </a:t>
            </a:r>
            <a:r>
              <a:rPr lang="en-US" altLang="en-US" sz="2000"/>
              <a:t>20</a:t>
            </a:r>
            <a:r>
              <a:rPr lang="sr-Cyrl-RS" altLang="en-US" sz="2000"/>
              <a:t>/мин</a:t>
            </a:r>
          </a:p>
          <a:p>
            <a:r>
              <a:rPr lang="sr-Latn-RS" altLang="en-US" sz="2000"/>
              <a:t>Pulmo:</a:t>
            </a:r>
            <a:r>
              <a:rPr lang="sr-Cyrl-RS" altLang="en-US" sz="2000"/>
              <a:t> нечујан дисајни лево базално, касноинспиријумски пукоти десно инфраскапуларно</a:t>
            </a:r>
          </a:p>
          <a:p>
            <a:r>
              <a:rPr lang="sr-Cyrl-RS" altLang="en-US" sz="2000" b="1"/>
              <a:t>Лабораторијске анализе</a:t>
            </a:r>
          </a:p>
          <a:p>
            <a:r>
              <a:rPr lang="sr-Cyrl-RS" altLang="en-US" sz="2000"/>
              <a:t>ККС: </a:t>
            </a:r>
            <a:r>
              <a:rPr lang="sr-Latn-RS" altLang="en-US" sz="2000"/>
              <a:t>Hb</a:t>
            </a:r>
            <a:r>
              <a:rPr lang="sr-Latn-CS" altLang="en-US" sz="2000"/>
              <a:t> 100 g/l, Tr 101x109 /l, Le 12,3x109/l Neu 81%, Ly 6% </a:t>
            </a:r>
            <a:br>
              <a:rPr lang="sr-Latn-CS" altLang="en-US" sz="2000"/>
            </a:br>
            <a:r>
              <a:rPr lang="sr-Latn-CS" altLang="en-US" sz="2000"/>
              <a:t>Mo 13% </a:t>
            </a:r>
            <a:endParaRPr lang="sr-Cyrl-RS" altLang="en-US" sz="2000"/>
          </a:p>
          <a:p>
            <a:r>
              <a:rPr lang="sr-Cyrl-RS" altLang="en-US" sz="2000"/>
              <a:t>Биохемијске нализе: су у границама рефрентних вредности, амилазе, липазе б.о.</a:t>
            </a:r>
            <a:endParaRPr lang="sr-Latn-CS" altLang="en-US" sz="2000"/>
          </a:p>
          <a:p>
            <a:r>
              <a:rPr lang="sr-Cyrl-RS" altLang="en-US" sz="2000" b="1"/>
              <a:t>Г</a:t>
            </a:r>
            <a:r>
              <a:rPr lang="sr-Latn-CS" altLang="en-US" sz="2000" b="1"/>
              <a:t>асне анализе </a:t>
            </a:r>
            <a:r>
              <a:rPr lang="sr-Latn-CS" altLang="en-US" sz="2000"/>
              <a:t>P</a:t>
            </a:r>
            <a:r>
              <a:rPr lang="sr-Latn-RS" altLang="en-US" sz="2000"/>
              <a:t>H </a:t>
            </a:r>
            <a:r>
              <a:rPr lang="sr-Latn-CS" altLang="en-US" sz="2000"/>
              <a:t>7.32, PaCo2  41 mmHg,PaO2 92 mmHg  </a:t>
            </a:r>
          </a:p>
          <a:p>
            <a:r>
              <a:rPr lang="sr-Latn-CS" altLang="en-US" sz="2000" b="1"/>
              <a:t>Е</a:t>
            </a:r>
            <a:r>
              <a:rPr lang="sr-Cyrl-RS" altLang="en-US" sz="2000" b="1"/>
              <a:t>КГ: </a:t>
            </a:r>
            <a:r>
              <a:rPr lang="sr-Cyrl-RS" altLang="en-US" sz="2000"/>
              <a:t>антеросептални инфаркт предње леви хемиблок</a:t>
            </a:r>
            <a:r>
              <a:rPr lang="sr-Latn-RS" altLang="en-US" sz="2000"/>
              <a:t> (</a:t>
            </a:r>
            <a:r>
              <a:rPr lang="sr-Latn-CS" altLang="en-US" sz="2000"/>
              <a:t>непромењенo у односу</a:t>
            </a:r>
            <a:r>
              <a:rPr lang="sr-Cyrl-RS" altLang="en-US" sz="2000"/>
              <a:t> на</a:t>
            </a:r>
            <a:r>
              <a:rPr lang="sr-Latn-CS" altLang="en-US" sz="2000"/>
              <a:t> н</a:t>
            </a:r>
            <a:r>
              <a:rPr lang="sr-Cyrl-RS" altLang="en-US" sz="2000"/>
              <a:t>алазе из претходе године)</a:t>
            </a:r>
            <a:endParaRPr lang="sr-Latn-RS" altLang="en-US" sz="2000"/>
          </a:p>
          <a:p>
            <a:r>
              <a:rPr lang="sr-Cyrl-RS" altLang="en-US" sz="2000" b="1"/>
              <a:t>Ехокардиографија срца</a:t>
            </a:r>
            <a:r>
              <a:rPr lang="sr-Cyrl-RS" altLang="en-US" sz="2000">
                <a:solidFill>
                  <a:srgbClr val="7030A0"/>
                </a:solidFill>
              </a:rPr>
              <a:t>: </a:t>
            </a:r>
            <a:r>
              <a:rPr lang="sr-Cyrl-RS" altLang="en-US" sz="2000"/>
              <a:t>ЕФ </a:t>
            </a:r>
            <a:r>
              <a:rPr lang="en-US" altLang="en-US" sz="2000"/>
              <a:t>55%.</a:t>
            </a:r>
            <a:endParaRPr lang="sr-Cyrl-RS" altLang="en-US" sz="2000"/>
          </a:p>
          <a:p>
            <a:r>
              <a:rPr lang="sr-Cyrl-RS" altLang="en-US" sz="2000" b="1"/>
              <a:t>Спирометрија</a:t>
            </a:r>
            <a:r>
              <a:rPr lang="sr-Cyrl-RS" altLang="en-US" sz="2000"/>
              <a:t>: поремећај вентилације рестриктивног типа</a:t>
            </a:r>
          </a:p>
          <a:p>
            <a:endParaRPr lang="en-US" altLang="en-US" sz="2000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 spd="slow" advTm="49190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>
            <a:extLst>
              <a:ext uri="{FF2B5EF4-FFF2-40B4-BE49-F238E27FC236}">
                <a16:creationId xmlns="" xmlns:a16="http://schemas.microsoft.com/office/drawing/2014/main" id="{9DCF13C3-1DBB-4F8B-A0A5-DBF551A02F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0850" y="-4763"/>
            <a:ext cx="8229600" cy="1143001"/>
          </a:xfrm>
        </p:spPr>
        <p:txBody>
          <a:bodyPr/>
          <a:lstStyle/>
          <a:p>
            <a:r>
              <a:rPr lang="sr-Cyrl-RS" altLang="en-US" sz="3200"/>
              <a:t>Приказ случаја</a:t>
            </a:r>
            <a:endParaRPr lang="en-US" altLang="en-US" sz="3200"/>
          </a:p>
        </p:txBody>
      </p:sp>
      <p:pic>
        <p:nvPicPr>
          <p:cNvPr id="60419" name="Content Placeholder 3">
            <a:extLst>
              <a:ext uri="{FF2B5EF4-FFF2-40B4-BE49-F238E27FC236}">
                <a16:creationId xmlns="" xmlns:a16="http://schemas.microsoft.com/office/drawing/2014/main" id="{DE4DE047-BCF8-49A5-BA36-05FE93E3D82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268413"/>
            <a:ext cx="3709988" cy="5302250"/>
          </a:xfrm>
        </p:spPr>
      </p:pic>
      <p:sp>
        <p:nvSpPr>
          <p:cNvPr id="60420" name="TextBox 1">
            <a:extLst>
              <a:ext uri="{FF2B5EF4-FFF2-40B4-BE49-F238E27FC236}">
                <a16:creationId xmlns="" xmlns:a16="http://schemas.microsoft.com/office/drawing/2014/main" id="{748E1706-A90B-4748-B629-D01C32DDC8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8775" y="1484313"/>
            <a:ext cx="4975225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r-Latn-RS" altLang="en-US" sz="1800" b="1"/>
              <a:t>CT </a:t>
            </a:r>
            <a:r>
              <a:rPr lang="sr-Cyrl-RS" altLang="en-US" sz="1800" b="1"/>
              <a:t>грудног коша </a:t>
            </a:r>
            <a:r>
              <a:rPr lang="sr-Cyrl-RS" altLang="en-US" sz="1800"/>
              <a:t>(Д2):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sr-Cyrl-RS" altLang="en-US" sz="1800"/>
              <a:t>Дифузно сенке типа „млечног стакла“ са десне стране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sr-Cyrl-RS" altLang="en-US" sz="1800"/>
              <a:t>(карактеристичан налаз за оштећење леком)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sr-Cyrl-RS" altLang="en-US" sz="1800"/>
              <a:t>Плеурални излив лево (стационаран налаз у односу на претходни из документације), ателектаза</a:t>
            </a:r>
          </a:p>
          <a:p>
            <a:pPr>
              <a:spcBef>
                <a:spcPct val="0"/>
              </a:spcBef>
              <a:buFontTx/>
              <a:buNone/>
            </a:pPr>
            <a:endParaRPr lang="sr-Cyrl-RS" altLang="en-US" sz="1800"/>
          </a:p>
          <a:p>
            <a:pPr>
              <a:spcBef>
                <a:spcPct val="0"/>
              </a:spcBef>
              <a:buFontTx/>
              <a:buNone/>
            </a:pPr>
            <a:endParaRPr lang="sr-Cyrl-RS" altLang="en-US" sz="1800"/>
          </a:p>
          <a:p>
            <a:pPr>
              <a:spcBef>
                <a:spcPct val="0"/>
              </a:spcBef>
              <a:buFontTx/>
              <a:buNone/>
            </a:pPr>
            <a:r>
              <a:rPr lang="sr-Cyrl-RS" altLang="en-US" sz="1800">
                <a:solidFill>
                  <a:srgbClr val="7030A0"/>
                </a:solidFill>
              </a:rPr>
              <a:t> </a:t>
            </a:r>
            <a:r>
              <a:rPr lang="sr-Cyrl-RS" altLang="en-US" sz="1800" b="1"/>
              <a:t>Плеурална пункција</a:t>
            </a:r>
            <a:r>
              <a:rPr lang="sr-Cyrl-RS" altLang="en-US" sz="1800">
                <a:solidFill>
                  <a:srgbClr val="7030A0"/>
                </a:solidFill>
              </a:rPr>
              <a:t>: </a:t>
            </a:r>
            <a:r>
              <a:rPr lang="sr-Cyrl-RS" altLang="en-US" sz="1800"/>
              <a:t>трансудат</a:t>
            </a:r>
          </a:p>
          <a:p>
            <a:pPr>
              <a:spcBef>
                <a:spcPct val="0"/>
              </a:spcBef>
              <a:buFontTx/>
              <a:buNone/>
            </a:pPr>
            <a:endParaRPr lang="sr-Cyrl-RS" altLang="en-US" sz="1800"/>
          </a:p>
          <a:p>
            <a:pPr>
              <a:spcBef>
                <a:spcPct val="0"/>
              </a:spcBef>
              <a:buFontTx/>
              <a:buNone/>
            </a:pPr>
            <a:endParaRPr lang="sr-Cyrl-RS" altLang="en-US" sz="1800">
              <a:solidFill>
                <a:srgbClr val="7030A0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endParaRPr lang="sr-Cyrl-RS" altLang="en-US" sz="1800">
              <a:solidFill>
                <a:srgbClr val="7030A0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sr-Latn-RS" altLang="en-US" sz="1800" b="1"/>
              <a:t>Rtg pulmo et cor </a:t>
            </a:r>
            <a:r>
              <a:rPr lang="sr-Cyrl-RS" altLang="en-US" sz="1800"/>
              <a:t>(након пл.пункције) (Д3)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sr-Cyrl-RS" altLang="en-US" sz="1800"/>
              <a:t>Са десне стране дифузно сенке типа „млечног стакла  (исто као и Д2)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sr-Cyrl-RS" altLang="en-US" sz="1800"/>
              <a:t>Минмални плеурални излив са</a:t>
            </a:r>
            <a:r>
              <a:rPr lang="sr-Latn-RS" altLang="en-US" sz="1800"/>
              <a:t> </a:t>
            </a:r>
            <a:r>
              <a:rPr lang="sr-Cyrl-RS" altLang="en-US" sz="1800"/>
              <a:t>леве стране (побољшање у односу на Д2)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</p:cSld>
  <p:clrMapOvr>
    <a:masterClrMapping/>
  </p:clrMapOvr>
  <p:transition spd="slow" advTm="40582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>
            <a:extLst>
              <a:ext uri="{FF2B5EF4-FFF2-40B4-BE49-F238E27FC236}">
                <a16:creationId xmlns="" xmlns:a16="http://schemas.microsoft.com/office/drawing/2014/main" id="{60CCE4A9-EAFD-4F97-B0CD-5519D2676B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225" y="20638"/>
            <a:ext cx="8229600" cy="1143000"/>
          </a:xfrm>
        </p:spPr>
        <p:txBody>
          <a:bodyPr/>
          <a:lstStyle/>
          <a:p>
            <a:r>
              <a:rPr lang="sr-Cyrl-RS" altLang="en-US" sz="3200"/>
              <a:t>Приказ случаја</a:t>
            </a:r>
            <a:endParaRPr lang="en-US" altLang="en-US" sz="3200"/>
          </a:p>
        </p:txBody>
      </p:sp>
      <p:sp>
        <p:nvSpPr>
          <p:cNvPr id="62467" name="Content Placeholder 2">
            <a:extLst>
              <a:ext uri="{FF2B5EF4-FFF2-40B4-BE49-F238E27FC236}">
                <a16:creationId xmlns="" xmlns:a16="http://schemas.microsoft.com/office/drawing/2014/main" id="{DEB9913C-9EF4-4326-B454-FBD2D3A3E3E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95288" y="908050"/>
            <a:ext cx="8229600" cy="4525963"/>
          </a:xfrm>
        </p:spPr>
        <p:txBody>
          <a:bodyPr/>
          <a:lstStyle/>
          <a:p>
            <a:r>
              <a:rPr lang="sr-Cyrl-RS" altLang="en-US" sz="2000" b="1"/>
              <a:t>Бронхоскопија са трансбронхијалном биопсијом плућа</a:t>
            </a:r>
            <a:r>
              <a:rPr lang="sr-Cyrl-RS" altLang="en-US" sz="2000"/>
              <a:t>:</a:t>
            </a:r>
          </a:p>
          <a:p>
            <a:endParaRPr lang="sr-Cyrl-RS" altLang="en-US" sz="2000"/>
          </a:p>
          <a:p>
            <a:endParaRPr lang="sr-Cyrl-RS" altLang="en-US" sz="2000"/>
          </a:p>
          <a:p>
            <a:endParaRPr lang="sr-Cyrl-RS" altLang="en-US" sz="2000"/>
          </a:p>
          <a:p>
            <a:endParaRPr lang="sr-Cyrl-RS" altLang="en-US" sz="2000"/>
          </a:p>
          <a:p>
            <a:endParaRPr lang="sr-Cyrl-RS" altLang="en-US" sz="2000"/>
          </a:p>
          <a:p>
            <a:endParaRPr lang="sr-Cyrl-RS" altLang="en-US" sz="2000"/>
          </a:p>
          <a:p>
            <a:endParaRPr lang="sr-Cyrl-RS" altLang="en-US" sz="2000"/>
          </a:p>
          <a:p>
            <a:endParaRPr lang="sr-Cyrl-RS" altLang="en-US" sz="2000"/>
          </a:p>
          <a:p>
            <a:endParaRPr lang="sr-Cyrl-RS" altLang="en-US" sz="2000"/>
          </a:p>
          <a:p>
            <a:endParaRPr lang="sr-Cyrl-RS" altLang="en-US" sz="2000"/>
          </a:p>
          <a:p>
            <a:endParaRPr lang="sr-Cyrl-RS" altLang="en-US" sz="2000"/>
          </a:p>
          <a:p>
            <a:endParaRPr lang="en-US" altLang="en-US" sz="2000"/>
          </a:p>
        </p:txBody>
      </p:sp>
      <p:pic>
        <p:nvPicPr>
          <p:cNvPr id="62468" name="Picture 1">
            <a:extLst>
              <a:ext uri="{FF2B5EF4-FFF2-40B4-BE49-F238E27FC236}">
                <a16:creationId xmlns="" xmlns:a16="http://schemas.microsoft.com/office/drawing/2014/main" id="{1A16A6AC-86C1-47F6-8ED9-690618E6A0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663" y="1584325"/>
            <a:ext cx="6192837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9" name="TextBox 2">
            <a:extLst>
              <a:ext uri="{FF2B5EF4-FFF2-40B4-BE49-F238E27FC236}">
                <a16:creationId xmlns="" xmlns:a16="http://schemas.microsoft.com/office/drawing/2014/main" id="{051BFB78-2D90-4C29-8170-37B13AAB08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5153025"/>
            <a:ext cx="63833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r-Cyrl-RS" altLang="en-US" sz="1800"/>
              <a:t>Хронични неспецифични пнеумонитис (интраалвелоарно  макрофаги са пенушавом цитоплазмом) сугерише на оштећење плућа индуковано леком</a:t>
            </a:r>
            <a:br>
              <a:rPr lang="sr-Cyrl-RS" altLang="en-US" sz="1800"/>
            </a:br>
            <a:endParaRPr lang="en-US" altLang="en-US" sz="1800"/>
          </a:p>
        </p:txBody>
      </p:sp>
    </p:spTree>
  </p:cSld>
  <p:clrMapOvr>
    <a:masterClrMapping/>
  </p:clrMapOvr>
  <p:transition spd="slow" advTm="17367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>
            <a:extLst>
              <a:ext uri="{FF2B5EF4-FFF2-40B4-BE49-F238E27FC236}">
                <a16:creationId xmlns="" xmlns:a16="http://schemas.microsoft.com/office/drawing/2014/main" id="{152D095C-1A89-4031-98FE-DDB041A3CA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-396875" y="620713"/>
            <a:ext cx="8229600" cy="1143000"/>
          </a:xfrm>
        </p:spPr>
        <p:txBody>
          <a:bodyPr/>
          <a:lstStyle/>
          <a:p>
            <a:r>
              <a:rPr lang="sr-Cyrl-RS" altLang="en-US" sz="3200"/>
              <a:t>Приказ случаја</a:t>
            </a:r>
            <a:endParaRPr lang="en-US" altLang="en-US" sz="3200"/>
          </a:p>
        </p:txBody>
      </p:sp>
      <p:sp>
        <p:nvSpPr>
          <p:cNvPr id="63491" name="Content Placeholder 2">
            <a:extLst>
              <a:ext uri="{FF2B5EF4-FFF2-40B4-BE49-F238E27FC236}">
                <a16:creationId xmlns="" xmlns:a16="http://schemas.microsoft.com/office/drawing/2014/main" id="{F8186A9E-004A-47B4-91E7-EECBFE03465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71550" y="2133600"/>
            <a:ext cx="7427913" cy="3167063"/>
          </a:xfrm>
        </p:spPr>
        <p:txBody>
          <a:bodyPr/>
          <a:lstStyle/>
          <a:p>
            <a:r>
              <a:rPr lang="sr-Cyrl-RS" altLang="en-US" sz="2400"/>
              <a:t>Код нашег пацијента, који је примао А</a:t>
            </a:r>
            <a:r>
              <a:rPr lang="sr-Latn-RS" altLang="en-US" sz="2400"/>
              <a:t>mjodaron</a:t>
            </a:r>
            <a:r>
              <a:rPr lang="sr-Cyrl-RS" altLang="en-US" sz="2400"/>
              <a:t> и високе дозе </a:t>
            </a:r>
            <a:r>
              <a:rPr lang="sr-Latn-RS" altLang="en-US" sz="2400"/>
              <a:t>Ciklofosfamid</a:t>
            </a:r>
            <a:r>
              <a:rPr lang="sr-Cyrl-RS" altLang="en-US" sz="2400"/>
              <a:t>а је детектована паренхимска лезија плућа</a:t>
            </a:r>
          </a:p>
          <a:p>
            <a:endParaRPr lang="en-US" altLang="en-US"/>
          </a:p>
        </p:txBody>
      </p:sp>
    </p:spTree>
  </p:cSld>
  <p:clrMapOvr>
    <a:masterClrMapping/>
  </p:clrMapOvr>
  <p:transition spd="slow" advTm="9025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>
            <a:extLst>
              <a:ext uri="{FF2B5EF4-FFF2-40B4-BE49-F238E27FC236}">
                <a16:creationId xmlns="" xmlns:a16="http://schemas.microsoft.com/office/drawing/2014/main" id="{AD7726C3-DF9E-4369-9A31-949919C0CD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9388" y="836613"/>
            <a:ext cx="8229600" cy="993775"/>
          </a:xfrm>
        </p:spPr>
        <p:txBody>
          <a:bodyPr/>
          <a:lstStyle/>
          <a:p>
            <a:r>
              <a:rPr lang="sr-Cyrl-RS" altLang="en-US" sz="3200"/>
              <a:t>Приказ случаја</a:t>
            </a:r>
            <a:endParaRPr lang="en-US" altLang="en-US" sz="3200"/>
          </a:p>
        </p:txBody>
      </p:sp>
      <p:sp>
        <p:nvSpPr>
          <p:cNvPr id="64515" name="Content Placeholder 2">
            <a:extLst>
              <a:ext uri="{FF2B5EF4-FFF2-40B4-BE49-F238E27FC236}">
                <a16:creationId xmlns="" xmlns:a16="http://schemas.microsoft.com/office/drawing/2014/main" id="{6D4F1E11-FED7-4257-A610-8AD745E10B4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sr-Cyrl-RS" altLang="en-US" sz="2000" b="1"/>
          </a:p>
          <a:p>
            <a:endParaRPr lang="sr-Cyrl-RS" altLang="en-US" sz="2000"/>
          </a:p>
          <a:p>
            <a:r>
              <a:rPr lang="sr-Cyrl-RS" altLang="en-US" sz="2000">
                <a:solidFill>
                  <a:srgbClr val="7030A0"/>
                </a:solidFill>
              </a:rPr>
              <a:t>А</a:t>
            </a:r>
            <a:r>
              <a:rPr lang="sr-Latn-RS" altLang="en-US" sz="2000">
                <a:solidFill>
                  <a:srgbClr val="7030A0"/>
                </a:solidFill>
              </a:rPr>
              <a:t>mjodaron</a:t>
            </a:r>
            <a:r>
              <a:rPr lang="sr-Cyrl-RS" altLang="en-US" sz="2000">
                <a:solidFill>
                  <a:srgbClr val="7030A0"/>
                </a:solidFill>
              </a:rPr>
              <a:t> </a:t>
            </a:r>
            <a:r>
              <a:rPr lang="sr-Cyrl-RS" altLang="en-US" sz="2000"/>
              <a:t>има широку примену у лечењу срчаног ритма.</a:t>
            </a:r>
          </a:p>
          <a:p>
            <a:r>
              <a:rPr lang="sr-Cyrl-RS" altLang="en-US" sz="2000"/>
              <a:t>Око 6% пацијената добије </a:t>
            </a:r>
            <a:r>
              <a:rPr lang="sr-Cyrl-RS" altLang="en-US" sz="2000">
                <a:solidFill>
                  <a:srgbClr val="7030A0"/>
                </a:solidFill>
              </a:rPr>
              <a:t>Амјодароном изазвану токсичност плућа (АИПТ)</a:t>
            </a:r>
          </a:p>
          <a:p>
            <a:r>
              <a:rPr lang="sr-Cyrl-RS" altLang="en-US" sz="2000"/>
              <a:t>Реакција зависи од дозе и дужине примене лека. </a:t>
            </a:r>
          </a:p>
          <a:p>
            <a:r>
              <a:rPr lang="sr-Cyrl-RS" altLang="en-US" sz="2000"/>
              <a:t>Хистопатологија плућа: лимфоцити и „пенасти“ хистоцити у 50%</a:t>
            </a:r>
            <a:br>
              <a:rPr lang="sr-Cyrl-RS" altLang="en-US" sz="2000"/>
            </a:br>
            <a:r>
              <a:rPr lang="sr-Cyrl-RS" altLang="en-US" sz="2000"/>
              <a:t>пацијената на амјодарону.</a:t>
            </a:r>
          </a:p>
          <a:p>
            <a:endParaRPr lang="en-US" altLang="en-US" sz="2000"/>
          </a:p>
        </p:txBody>
      </p:sp>
    </p:spTree>
  </p:cSld>
  <p:clrMapOvr>
    <a:masterClrMapping/>
  </p:clrMapOvr>
  <p:transition spd="slow" advTm="24712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>
            <a:extLst>
              <a:ext uri="{FF2B5EF4-FFF2-40B4-BE49-F238E27FC236}">
                <a16:creationId xmlns="" xmlns:a16="http://schemas.microsoft.com/office/drawing/2014/main" id="{C059DC0F-ACB1-4CAB-A488-C617D85F55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 sz="3200"/>
              <a:t>Приказ случаја</a:t>
            </a:r>
            <a:endParaRPr lang="en-US" altLang="en-US" sz="3200"/>
          </a:p>
        </p:txBody>
      </p:sp>
      <p:sp>
        <p:nvSpPr>
          <p:cNvPr id="65539" name="Content Placeholder 2">
            <a:extLst>
              <a:ext uri="{FF2B5EF4-FFF2-40B4-BE49-F238E27FC236}">
                <a16:creationId xmlns="" xmlns:a16="http://schemas.microsoft.com/office/drawing/2014/main" id="{0609EF48-5DCC-49BC-9251-7FBD33ACF51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Cyrl-RS" altLang="en-US" sz="2000"/>
              <a:t>Само 1/5 пацијената развије клиничку слику. </a:t>
            </a:r>
          </a:p>
          <a:p>
            <a:r>
              <a:rPr lang="sr-Cyrl-RS" altLang="en-US" sz="2000"/>
              <a:t>Клиничка слика амјодароном изазване токсичности плућа (АИПТ):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altLang="en-US" sz="2000"/>
              <a:t>хиперсензитивнин пнеумонитис,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altLang="en-US" sz="2000"/>
              <a:t> нодуларне лезије плућа,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altLang="en-US" sz="2000"/>
              <a:t>бронхиолитис облитеранс,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altLang="en-US" sz="2000"/>
              <a:t>фиброза плућа</a:t>
            </a:r>
          </a:p>
          <a:p>
            <a:r>
              <a:rPr lang="sr-Cyrl-RS" altLang="en-US" sz="2000"/>
              <a:t>Дијагноза АИПТ: искључивања других болести плућа, уз постојање карактеристичне клиничке и патолошке слике.</a:t>
            </a:r>
          </a:p>
        </p:txBody>
      </p:sp>
    </p:spTree>
  </p:cSld>
  <p:clrMapOvr>
    <a:masterClrMapping/>
  </p:clrMapOvr>
  <p:transition spd="slow" advTm="22034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>
            <a:extLst>
              <a:ext uri="{FF2B5EF4-FFF2-40B4-BE49-F238E27FC236}">
                <a16:creationId xmlns="" xmlns:a16="http://schemas.microsoft.com/office/drawing/2014/main" id="{42FE2ACE-4AD7-4B81-86A3-C015CBB89B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 sz="3200"/>
              <a:t>Приказ случаја</a:t>
            </a:r>
            <a:endParaRPr lang="en-US" altLang="en-US" sz="3200"/>
          </a:p>
        </p:txBody>
      </p:sp>
      <p:sp>
        <p:nvSpPr>
          <p:cNvPr id="66563" name="Content Placeholder 2">
            <a:extLst>
              <a:ext uri="{FF2B5EF4-FFF2-40B4-BE49-F238E27FC236}">
                <a16:creationId xmlns="" xmlns:a16="http://schemas.microsoft.com/office/drawing/2014/main" id="{66DA3021-0B61-4C6E-A354-D6ADF443C7E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Cyrl-RS" altLang="en-US" sz="2400"/>
              <a:t>А</a:t>
            </a:r>
            <a:r>
              <a:rPr lang="sr-Latn-RS" altLang="en-US" sz="2400"/>
              <a:t>mjodaron ex</a:t>
            </a:r>
            <a:r>
              <a:rPr lang="sr-Cyrl-RS" altLang="en-US" sz="2400"/>
              <a:t> </a:t>
            </a:r>
          </a:p>
          <a:p>
            <a:r>
              <a:rPr lang="sr-Cyrl-RS" altLang="en-US" sz="2400"/>
              <a:t>Укључен </a:t>
            </a:r>
            <a:r>
              <a:rPr lang="sr-Latn-RS" altLang="en-US" sz="2400"/>
              <a:t>Pronison tabl </a:t>
            </a:r>
            <a:r>
              <a:rPr lang="sr-Cyrl-RS" altLang="en-US" sz="2400"/>
              <a:t>60</a:t>
            </a:r>
            <a:r>
              <a:rPr lang="sr-Latn-RS" altLang="en-US" sz="2400"/>
              <a:t>mg </a:t>
            </a:r>
            <a:r>
              <a:rPr lang="sr-Cyrl-RS" altLang="en-US" sz="2400"/>
              <a:t>/дан</a:t>
            </a:r>
            <a:endParaRPr lang="sr-Latn-RS" altLang="en-US" sz="2400"/>
          </a:p>
          <a:p>
            <a:r>
              <a:rPr lang="sr-Cyrl-RS" altLang="en-US" sz="2400"/>
              <a:t>Клиничко побољшање</a:t>
            </a:r>
          </a:p>
          <a:p>
            <a:r>
              <a:rPr lang="sr-Cyrl-RS" altLang="en-US" sz="2400"/>
              <a:t>10. дана хоспитализације више није била потребна кисеонична терапија. </a:t>
            </a:r>
          </a:p>
          <a:p>
            <a:endParaRPr lang="en-US" altLang="en-US"/>
          </a:p>
        </p:txBody>
      </p:sp>
    </p:spTree>
  </p:cSld>
  <p:clrMapOvr>
    <a:masterClrMapping/>
  </p:clrMapOvr>
  <p:transition spd="slow" advTm="14814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="" xmlns:a16="http://schemas.microsoft.com/office/drawing/2014/main" id="{EB9FA980-CAC2-44BD-9904-45121A059D1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 sz="3200"/>
              <a:t>Механизам дејства цитостатика у односу на ћелијски циклус</a:t>
            </a:r>
            <a:endParaRPr lang="en-US" altLang="en-US" sz="320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49D58CC-5DC6-4F71-AC90-CBA4D8C53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060575"/>
            <a:ext cx="4356100" cy="4525963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sr-Cyrl-RS" sz="2000" dirty="0"/>
              <a:t>„</a:t>
            </a:r>
            <a:r>
              <a:rPr lang="sr-Cyrl-RS" sz="2000" dirty="0">
                <a:solidFill>
                  <a:srgbClr val="7030A0"/>
                </a:solidFill>
              </a:rPr>
              <a:t>Неспецифични за фазу“</a:t>
            </a:r>
          </a:p>
          <a:p>
            <a:pPr>
              <a:defRPr/>
            </a:pPr>
            <a:r>
              <a:rPr lang="sr-Cyrl-RS" sz="2000" dirty="0"/>
              <a:t>Делују независно од ћелијског циклуса</a:t>
            </a:r>
          </a:p>
          <a:p>
            <a:pPr>
              <a:defRPr/>
            </a:pPr>
            <a:r>
              <a:rPr lang="sr-Cyrl-RS" sz="2000" dirty="0"/>
              <a:t>ћелије које се брзо деле</a:t>
            </a:r>
          </a:p>
          <a:p>
            <a:pPr>
              <a:defRPr/>
            </a:pPr>
            <a:r>
              <a:rPr lang="sr-Cyrl-RS" sz="2000" dirty="0"/>
              <a:t>лечење хематолошких малигнитета </a:t>
            </a:r>
          </a:p>
          <a:p>
            <a:pPr>
              <a:defRPr/>
            </a:pPr>
            <a:r>
              <a:rPr lang="sr-Cyrl-RS" sz="2000" dirty="0"/>
              <a:t>ту са брзом пролиферацијом</a:t>
            </a:r>
          </a:p>
          <a:p>
            <a:pPr>
              <a:defRPr/>
            </a:pPr>
            <a:endParaRPr lang="sr-Cyrl-RS" sz="2000" dirty="0"/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sr-Cyrl-RS" sz="2000" dirty="0"/>
              <a:t>Алкилирајући агенси, 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sr-Cyrl-RS" sz="2000" dirty="0"/>
              <a:t>цисплатин, 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sr-Cyrl-RS" sz="2000" dirty="0"/>
              <a:t>антитуморски антибиотици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85BFD517-B24C-493D-8AE3-8045CAF07D7F}"/>
              </a:ext>
            </a:extLst>
          </p:cNvPr>
          <p:cNvSpPr/>
          <p:nvPr/>
        </p:nvSpPr>
        <p:spPr>
          <a:xfrm>
            <a:off x="4572000" y="2028825"/>
            <a:ext cx="4572000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sr-Cyrl-RS" dirty="0">
                <a:solidFill>
                  <a:srgbClr val="7030A0"/>
                </a:solidFill>
              </a:rPr>
              <a:t> </a:t>
            </a:r>
            <a:r>
              <a:rPr lang="sr-Cyrl-RS" sz="2000" dirty="0">
                <a:solidFill>
                  <a:srgbClr val="7030A0"/>
                </a:solidFill>
              </a:rPr>
              <a:t>„Специфични за фазу“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sr-Cyrl-RS" sz="2000" dirty="0"/>
              <a:t>Уништавају ћелију у једној од специфичних фаза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sr-Cyrl-RS" sz="2000" dirty="0"/>
              <a:t>Стварају комплексе са ДНК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sr-Cyrl-RS" sz="2000" dirty="0"/>
              <a:t>Лечење тврдих ту који споро расту (Солидни ту)</a:t>
            </a:r>
          </a:p>
          <a:p>
            <a:pPr eaLnBrk="1" hangingPunct="1">
              <a:defRPr/>
            </a:pPr>
            <a:endParaRPr lang="sr-Cyrl-RS" sz="2000" dirty="0"/>
          </a:p>
          <a:p>
            <a:pPr marL="342900" indent="-342900" eaLnBrk="1" hangingPunct="1">
              <a:buFont typeface="Wingdings" panose="05000000000000000000" pitchFamily="2" charset="2"/>
              <a:buChar char="ü"/>
              <a:defRPr/>
            </a:pPr>
            <a:r>
              <a:rPr lang="sr-Cyrl-RS" sz="2000" dirty="0"/>
              <a:t>Антиметаболити (С фаза)</a:t>
            </a:r>
          </a:p>
          <a:p>
            <a:pPr marL="342900" indent="-342900" eaLnBrk="1" hangingPunct="1">
              <a:buFont typeface="Wingdings" panose="05000000000000000000" pitchFamily="2" charset="2"/>
              <a:buChar char="ü"/>
              <a:defRPr/>
            </a:pPr>
            <a:r>
              <a:rPr lang="sr-Cyrl-RS" sz="2000" dirty="0"/>
              <a:t>Таксани (Г2М фаза)</a:t>
            </a:r>
            <a:endParaRPr lang="en-US" sz="2000" dirty="0"/>
          </a:p>
        </p:txBody>
      </p:sp>
    </p:spTree>
  </p:cSld>
  <p:clrMapOvr>
    <a:masterClrMapping/>
  </p:clrMapOvr>
  <p:transition spd="slow" advTm="606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Content Placeholder 2">
            <a:extLst>
              <a:ext uri="{FF2B5EF4-FFF2-40B4-BE49-F238E27FC236}">
                <a16:creationId xmlns="" xmlns:a16="http://schemas.microsoft.com/office/drawing/2014/main" id="{A0DFF9F6-56CD-49B9-BBC8-C2B708D87DA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Latn-RS" altLang="en-US" sz="2000">
                <a:solidFill>
                  <a:srgbClr val="7030A0"/>
                </a:solidFill>
              </a:rPr>
              <a:t>Ciklofosfamid</a:t>
            </a:r>
            <a:r>
              <a:rPr lang="sr-Cyrl-RS" altLang="en-US" sz="2000">
                <a:solidFill>
                  <a:srgbClr val="7030A0"/>
                </a:solidFill>
              </a:rPr>
              <a:t> (</a:t>
            </a:r>
            <a:r>
              <a:rPr lang="sr-Latn-RS" altLang="en-US" sz="2000">
                <a:solidFill>
                  <a:srgbClr val="7030A0"/>
                </a:solidFill>
              </a:rPr>
              <a:t>Endoxan)</a:t>
            </a:r>
            <a:endParaRPr lang="sr-Cyrl-RS" altLang="en-US" sz="2000">
              <a:solidFill>
                <a:srgbClr val="7030A0"/>
              </a:solidFill>
            </a:endParaRPr>
          </a:p>
          <a:p>
            <a:r>
              <a:rPr lang="sr-Cyrl-RS" altLang="en-US" sz="2000"/>
              <a:t>Алкилирајући агенс, </a:t>
            </a:r>
          </a:p>
          <a:p>
            <a:r>
              <a:rPr lang="sr-Cyrl-RS" altLang="en-US" sz="2000"/>
              <a:t>Метаболише се у јетри (један од метаблита акролеин је одговоран за токсичност  на нивоу мок. бешике), 15% се излучи урином (смањити дозу у случају тешке ХРИ)</a:t>
            </a:r>
          </a:p>
          <a:p>
            <a:r>
              <a:rPr lang="sr-Cyrl-RS" altLang="en-US" sz="2000"/>
              <a:t> </a:t>
            </a:r>
            <a:r>
              <a:rPr lang="sr-Cyrl-RS" altLang="en-US" sz="2000" i="1"/>
              <a:t>Нежељена дејства: </a:t>
            </a:r>
          </a:p>
          <a:p>
            <a:r>
              <a:rPr lang="sr-Cyrl-RS" altLang="en-US" sz="2000"/>
              <a:t>кардиотоксичност код високих доза, </a:t>
            </a:r>
          </a:p>
          <a:p>
            <a:r>
              <a:rPr lang="sr-Cyrl-RS" altLang="en-US" sz="2000" b="1">
                <a:solidFill>
                  <a:srgbClr val="7030A0"/>
                </a:solidFill>
              </a:rPr>
              <a:t>интерстицијална плућна фиброза</a:t>
            </a:r>
            <a:r>
              <a:rPr lang="sr-Cyrl-RS" altLang="en-US" sz="2000"/>
              <a:t>, </a:t>
            </a:r>
          </a:p>
          <a:p>
            <a:r>
              <a:rPr lang="sr-Cyrl-RS" altLang="en-US" sz="2000"/>
              <a:t>неодговарајућа секреција АДХ, анорексија,</a:t>
            </a:r>
          </a:p>
          <a:p>
            <a:r>
              <a:rPr lang="sr-Cyrl-RS" altLang="en-US" sz="2000"/>
              <a:t>уротелијална токсичност, пигментација дланова, ноктију и стопала</a:t>
            </a:r>
          </a:p>
          <a:p>
            <a:r>
              <a:rPr lang="sr-Cyrl-RS" altLang="en-US" sz="2000" i="1"/>
              <a:t>Индикације: </a:t>
            </a:r>
            <a:r>
              <a:rPr lang="sr-Latn-RS" altLang="en-US" sz="2000"/>
              <a:t>CLL</a:t>
            </a:r>
            <a:r>
              <a:rPr lang="sr-Cyrl-RS" altLang="en-US" sz="2000"/>
              <a:t>, Лимфоми, мијеломи, саркоми меких ткива, солидни ту</a:t>
            </a:r>
            <a:endParaRPr lang="sr-Latn-RS" altLang="en-US" sz="2000"/>
          </a:p>
          <a:p>
            <a:endParaRPr lang="en-US" altLang="en-US" sz="2000"/>
          </a:p>
        </p:txBody>
      </p:sp>
    </p:spTree>
    <p:custDataLst>
      <p:tags r:id="rId1"/>
    </p:custDataLst>
  </p:cSld>
  <p:clrMapOvr>
    <a:masterClrMapping/>
  </p:clrMapOvr>
  <p:transition spd="slow" advTm="15331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>
            <a:extLst>
              <a:ext uri="{FF2B5EF4-FFF2-40B4-BE49-F238E27FC236}">
                <a16:creationId xmlns="" xmlns:a16="http://schemas.microsoft.com/office/drawing/2014/main" id="{5375F44C-33CD-4A30-BCC7-B36DCF398C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7938"/>
            <a:ext cx="8229600" cy="1143000"/>
          </a:xfrm>
        </p:spPr>
        <p:txBody>
          <a:bodyPr/>
          <a:lstStyle/>
          <a:p>
            <a:r>
              <a:rPr lang="sr-Cyrl-RS" altLang="en-US" sz="3200"/>
              <a:t>Приказ случаја</a:t>
            </a:r>
            <a:endParaRPr lang="en-US" altLang="en-US" sz="3200"/>
          </a:p>
        </p:txBody>
      </p:sp>
      <p:sp>
        <p:nvSpPr>
          <p:cNvPr id="57347" name="Content Placeholder 2">
            <a:extLst>
              <a:ext uri="{FF2B5EF4-FFF2-40B4-BE49-F238E27FC236}">
                <a16:creationId xmlns="" xmlns:a16="http://schemas.microsoft.com/office/drawing/2014/main" id="{4DA0143E-5869-43FB-867A-1DCE2EA85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173163"/>
            <a:ext cx="8893175" cy="4968875"/>
          </a:xfrm>
        </p:spPr>
        <p:txBody>
          <a:bodyPr/>
          <a:lstStyle/>
          <a:p>
            <a:pPr>
              <a:defRPr/>
            </a:pPr>
            <a:r>
              <a:rPr lang="sr-Latn-RS" altLang="en-US" sz="2000" dirty="0">
                <a:solidFill>
                  <a:srgbClr val="7030A0"/>
                </a:solidFill>
              </a:rPr>
              <a:t>Ciklofosfamid</a:t>
            </a:r>
            <a:r>
              <a:rPr lang="sr-Latn-CS" altLang="en-US" sz="2000" dirty="0">
                <a:solidFill>
                  <a:srgbClr val="7030A0"/>
                </a:solidFill>
              </a:rPr>
              <a:t>.</a:t>
            </a:r>
            <a:endParaRPr lang="sr-Cyrl-RS" altLang="en-US" sz="2000" dirty="0"/>
          </a:p>
          <a:p>
            <a:pPr>
              <a:defRPr/>
            </a:pPr>
            <a:r>
              <a:rPr lang="sr-Latn-CS" altLang="en-US" sz="2000" dirty="0"/>
              <a:t>Клинички, </a:t>
            </a:r>
            <a:r>
              <a:rPr lang="sr-Latn-RS" altLang="en-US" sz="2000" dirty="0"/>
              <a:t>Ciklofosfamid</a:t>
            </a:r>
            <a:r>
              <a:rPr lang="sr-Cyrl-RS" altLang="en-US" sz="2000" dirty="0"/>
              <a:t>а</a:t>
            </a:r>
            <a:r>
              <a:rPr lang="sr-Latn-CS" altLang="en-US" sz="2000" dirty="0"/>
              <a:t> може изазвати две врсте плућ</a:t>
            </a:r>
            <a:r>
              <a:rPr lang="sr-Cyrl-RS" altLang="en-US" sz="2000" dirty="0"/>
              <a:t>не </a:t>
            </a:r>
            <a:r>
              <a:rPr lang="sr-Latn-CS" altLang="en-US" sz="2000" dirty="0"/>
              <a:t>токсичности. </a:t>
            </a:r>
            <a:endParaRPr lang="sr-Cyrl-RS" altLang="en-US" sz="2000" dirty="0"/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sr-Latn-CS" altLang="en-US" sz="2000" b="1" dirty="0"/>
              <a:t>Ран</a:t>
            </a:r>
            <a:r>
              <a:rPr lang="sr-Cyrl-RS" altLang="en-US" sz="2000" b="1" dirty="0"/>
              <a:t>а</a:t>
            </a:r>
            <a:r>
              <a:rPr lang="sr-Cyrl-RS" altLang="en-US" sz="2000" dirty="0"/>
              <a:t>:</a:t>
            </a:r>
            <a:r>
              <a:rPr lang="sr-Latn-CS" altLang="en-US" sz="2000" dirty="0"/>
              <a:t> 1-6</a:t>
            </a:r>
            <a:r>
              <a:rPr lang="sr-Cyrl-RS" altLang="en-US" sz="2000" dirty="0"/>
              <a:t> </a:t>
            </a:r>
            <a:r>
              <a:rPr lang="sr-Latn-CS" altLang="en-US" sz="2000" dirty="0"/>
              <a:t>месеци </a:t>
            </a:r>
            <a:r>
              <a:rPr lang="sr-Cyrl-RS" altLang="en-US" sz="2000" dirty="0"/>
              <a:t>након излагања. </a:t>
            </a:r>
          </a:p>
          <a:p>
            <a:pPr marL="0" indent="0">
              <a:buFontTx/>
              <a:buNone/>
              <a:defRPr/>
            </a:pPr>
            <a:r>
              <a:rPr lang="sr-Cyrl-RS" altLang="en-US" sz="2000" dirty="0"/>
              <a:t>Клиничка слика: </a:t>
            </a:r>
            <a:r>
              <a:rPr lang="sr-Latn-CS" altLang="en-US" sz="2000" dirty="0"/>
              <a:t>каш</a:t>
            </a:r>
            <a:r>
              <a:rPr lang="sr-Cyrl-RS" altLang="en-US" sz="2000" dirty="0"/>
              <a:t>а</a:t>
            </a:r>
            <a:r>
              <a:rPr lang="sr-Latn-CS" altLang="en-US" sz="2000" dirty="0"/>
              <a:t>љ, диспнеја,</a:t>
            </a:r>
            <a:r>
              <a:rPr lang="sr-Cyrl-RS" altLang="en-US" sz="2000" dirty="0"/>
              <a:t> </a:t>
            </a:r>
            <a:r>
              <a:rPr lang="sr-Latn-CS" altLang="en-US" sz="2000" dirty="0"/>
              <a:t>грозница, умор, </a:t>
            </a:r>
            <a:endParaRPr lang="sr-Cyrl-RS" altLang="en-US" sz="2000" dirty="0"/>
          </a:p>
          <a:p>
            <a:pPr marL="0" indent="0">
              <a:buFontTx/>
              <a:buNone/>
              <a:defRPr/>
            </a:pPr>
            <a:r>
              <a:rPr lang="sr-Cyrl-RS" altLang="en-US" sz="2000" dirty="0"/>
              <a:t>Ртг: </a:t>
            </a:r>
            <a:r>
              <a:rPr lang="sr-Latn-CS" altLang="en-US" sz="2000" dirty="0"/>
              <a:t>ретикул</a:t>
            </a:r>
            <a:r>
              <a:rPr lang="sr-Cyrl-RS" altLang="en-US" sz="2000" dirty="0"/>
              <a:t>онодуларне сенке.</a:t>
            </a:r>
          </a:p>
          <a:p>
            <a:pPr marL="0" indent="0">
              <a:buFontTx/>
              <a:buNone/>
              <a:defRPr/>
            </a:pPr>
            <a:r>
              <a:rPr lang="sr-Cyrl-RS" altLang="en-US" sz="2000" dirty="0"/>
              <a:t>Спирометрија: поремећај вентилације рестриктивног типа. </a:t>
            </a:r>
          </a:p>
          <a:p>
            <a:pPr marL="0" indent="0">
              <a:buFontTx/>
              <a:buNone/>
              <a:defRPr/>
            </a:pPr>
            <a:r>
              <a:rPr lang="sr-Cyrl-RS" altLang="en-US" sz="2000" dirty="0"/>
              <a:t>ПХ налаз: </a:t>
            </a:r>
            <a:r>
              <a:rPr lang="sr-Latn-CS" altLang="en-US" sz="2000" dirty="0"/>
              <a:t>лимфоцитн</a:t>
            </a:r>
            <a:r>
              <a:rPr lang="sr-Cyrl-RS" altLang="en-US" sz="2000" dirty="0"/>
              <a:t>и </a:t>
            </a:r>
            <a:r>
              <a:rPr lang="sr-Latn-CS" altLang="en-US" sz="2000" dirty="0"/>
              <a:t>инфилтра</a:t>
            </a:r>
            <a:r>
              <a:rPr lang="sr-Cyrl-RS" altLang="en-US" sz="2000" dirty="0"/>
              <a:t>ти, </a:t>
            </a:r>
            <a:r>
              <a:rPr lang="sr-Latn-CS" altLang="en-US" sz="2000" dirty="0"/>
              <a:t>хронични интерстицијални пнеумонитис, фиброза</a:t>
            </a:r>
            <a:endParaRPr lang="sr-Cyrl-RS" altLang="en-US" sz="2000" dirty="0"/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sr-Latn-CS" altLang="en-US" sz="2000" b="1" dirty="0"/>
              <a:t>Касн</a:t>
            </a:r>
            <a:r>
              <a:rPr lang="sr-Cyrl-RS" altLang="en-US" sz="2000" b="1" dirty="0"/>
              <a:t>а:</a:t>
            </a:r>
            <a:r>
              <a:rPr lang="sr-Cyrl-RS" altLang="en-US" sz="2000" dirty="0"/>
              <a:t> </a:t>
            </a:r>
            <a:r>
              <a:rPr lang="sr-Latn-CS" altLang="en-US" sz="2000" dirty="0"/>
              <a:t>6 месеци </a:t>
            </a:r>
            <a:r>
              <a:rPr lang="sr-Cyrl-RS" altLang="en-US" sz="2000" dirty="0"/>
              <a:t>након излагања, плућна фиброза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endParaRPr lang="sr-Cyrl-RS" altLang="en-US" sz="2000" dirty="0"/>
          </a:p>
          <a:p>
            <a:pPr>
              <a:defRPr/>
            </a:pPr>
            <a:r>
              <a:rPr lang="sr-Cyrl-RS" altLang="en-US" sz="2000" dirty="0"/>
              <a:t>Код нашег пацијента симптоми и знаци токсичности плућа су развијени за око две недеље након последње експозиције</a:t>
            </a:r>
            <a:r>
              <a:rPr lang="sr-Latn-CS" altLang="en-US" sz="2000" dirty="0"/>
              <a:t>.</a:t>
            </a:r>
            <a:endParaRPr lang="sr-Cyrl-RS" altLang="en-US" sz="2000" dirty="0"/>
          </a:p>
        </p:txBody>
      </p:sp>
    </p:spTree>
  </p:cSld>
  <p:clrMapOvr>
    <a:masterClrMapping/>
  </p:clrMapOvr>
  <p:transition spd="slow" advTm="44596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>
            <a:extLst>
              <a:ext uri="{FF2B5EF4-FFF2-40B4-BE49-F238E27FC236}">
                <a16:creationId xmlns="" xmlns:a16="http://schemas.microsoft.com/office/drawing/2014/main" id="{7EA3F49F-CEC0-42F8-B1B5-7C42D9A869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476250"/>
            <a:ext cx="8229600" cy="1143000"/>
          </a:xfrm>
        </p:spPr>
        <p:txBody>
          <a:bodyPr/>
          <a:lstStyle/>
          <a:p>
            <a:r>
              <a:rPr lang="sr-Cyrl-RS" altLang="en-US" sz="3200"/>
              <a:t>Приказ случаја</a:t>
            </a:r>
            <a:endParaRPr lang="en-US" altLang="en-US" sz="3200"/>
          </a:p>
        </p:txBody>
      </p:sp>
      <p:sp>
        <p:nvSpPr>
          <p:cNvPr id="69635" name="Content Placeholder 2">
            <a:extLst>
              <a:ext uri="{FF2B5EF4-FFF2-40B4-BE49-F238E27FC236}">
                <a16:creationId xmlns="" xmlns:a16="http://schemas.microsoft.com/office/drawing/2014/main" id="{F81D842C-AF1D-42F1-A765-D51DC3DCB5F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39750" y="2133600"/>
            <a:ext cx="8229600" cy="2581275"/>
          </a:xfrm>
        </p:spPr>
        <p:txBody>
          <a:bodyPr/>
          <a:lstStyle/>
          <a:p>
            <a:r>
              <a:rPr lang="sr-Cyrl-RS" altLang="en-US" sz="2000"/>
              <a:t>Литература: токсичност плућа</a:t>
            </a:r>
            <a:r>
              <a:rPr lang="sr-Latn-CS" altLang="en-US" sz="2000"/>
              <a:t> због</a:t>
            </a:r>
            <a:r>
              <a:rPr lang="sr-Cyrl-RS" altLang="en-US" sz="2000"/>
              <a:t> примене </a:t>
            </a:r>
            <a:r>
              <a:rPr lang="sr-Latn-RS" altLang="en-US" sz="2000"/>
              <a:t>Ciklofosfamid</a:t>
            </a:r>
            <a:r>
              <a:rPr lang="sr-Cyrl-RS" altLang="en-US" sz="2000"/>
              <a:t>а</a:t>
            </a:r>
            <a:r>
              <a:rPr lang="sr-Latn-CS" altLang="en-US" sz="2000"/>
              <a:t> </a:t>
            </a:r>
            <a:r>
              <a:rPr lang="sr-Cyrl-RS" altLang="en-US" sz="2000"/>
              <a:t>с</a:t>
            </a:r>
            <a:r>
              <a:rPr lang="sr-Latn-CS" altLang="en-US" sz="2000"/>
              <a:t>е повећа</a:t>
            </a:r>
            <a:r>
              <a:rPr lang="sr-Cyrl-RS" altLang="en-US" sz="2000"/>
              <a:t>ва у </a:t>
            </a:r>
            <a:r>
              <a:rPr lang="sr-Latn-CS" altLang="en-US" sz="2000"/>
              <a:t>присуств</a:t>
            </a:r>
            <a:r>
              <a:rPr lang="sr-Cyrl-RS" altLang="en-US" sz="2000"/>
              <a:t>у</a:t>
            </a:r>
            <a:r>
              <a:rPr lang="sr-Latn-CS" altLang="en-US" sz="2000"/>
              <a:t> кисеоника</a:t>
            </a:r>
            <a:r>
              <a:rPr lang="sr-Cyrl-RS" altLang="en-US" sz="2000"/>
              <a:t>.</a:t>
            </a:r>
          </a:p>
          <a:p>
            <a:r>
              <a:rPr lang="sr-Cyrl-RS" altLang="en-US" sz="2000"/>
              <a:t>Примена АНТИОКСИДАНАТА може имати протективни ефекат на плућа</a:t>
            </a:r>
          </a:p>
          <a:p>
            <a:r>
              <a:rPr lang="sr-Latn-CS" altLang="en-US" sz="2000"/>
              <a:t>Међутим, неспецифични</a:t>
            </a:r>
            <a:r>
              <a:rPr lang="sr-Cyrl-RS" altLang="en-US" sz="2000"/>
              <a:t> </a:t>
            </a:r>
            <a:r>
              <a:rPr lang="sr-Latn-CS" altLang="en-US" sz="2000"/>
              <a:t>антиоксидан</a:t>
            </a:r>
            <a:r>
              <a:rPr lang="sr-Cyrl-RS" altLang="en-US" sz="2000"/>
              <a:t>си (</a:t>
            </a:r>
            <a:r>
              <a:rPr lang="sr-Latn-CS" altLang="en-US" sz="2000"/>
              <a:t>глутатион</a:t>
            </a:r>
            <a:r>
              <a:rPr lang="sr-Cyrl-RS" altLang="en-US" sz="2000"/>
              <a:t>)</a:t>
            </a:r>
            <a:r>
              <a:rPr lang="sr-Latn-CS" altLang="en-US" sz="2000"/>
              <a:t>,</a:t>
            </a:r>
            <a:br>
              <a:rPr lang="sr-Latn-CS" altLang="en-US" sz="2000"/>
            </a:br>
            <a:r>
              <a:rPr lang="sr-Latn-CS" altLang="en-US" sz="2000"/>
              <a:t>у одређеним клиничким ситуацијама</a:t>
            </a:r>
            <a:r>
              <a:rPr lang="sr-Cyrl-RS" altLang="en-US" sz="2000"/>
              <a:t> „штите плућа“ али </a:t>
            </a:r>
            <a:r>
              <a:rPr lang="sr-Latn-CS" altLang="en-US" sz="2000"/>
              <a:t>мо</a:t>
            </a:r>
            <a:r>
              <a:rPr lang="sr-Cyrl-RS" altLang="en-US" sz="2000"/>
              <a:t>гу да </a:t>
            </a:r>
            <a:r>
              <a:rPr lang="sr-Latn-CS" altLang="en-US" sz="2000"/>
              <a:t>дове</a:t>
            </a:r>
            <a:r>
              <a:rPr lang="sr-Cyrl-RS" altLang="en-US" sz="2000"/>
              <a:t>ду </a:t>
            </a:r>
            <a:r>
              <a:rPr lang="sr-Latn-CS" altLang="en-US" sz="2000"/>
              <a:t>до </a:t>
            </a:r>
            <a:r>
              <a:rPr lang="sr-Cyrl-RS" altLang="en-US" sz="2000"/>
              <a:t>резистенције тумора на дејство </a:t>
            </a:r>
            <a:r>
              <a:rPr lang="sr-Latn-RS" altLang="en-US" sz="2000"/>
              <a:t>Ciklofosfamid</a:t>
            </a:r>
            <a:r>
              <a:rPr lang="sr-Cyrl-RS" altLang="en-US" sz="2000"/>
              <a:t>а</a:t>
            </a:r>
            <a:endParaRPr lang="en-US" altLang="en-US" sz="2000"/>
          </a:p>
          <a:p>
            <a:endParaRPr lang="en-US" altLang="en-US"/>
          </a:p>
        </p:txBody>
      </p:sp>
    </p:spTree>
  </p:cSld>
  <p:clrMapOvr>
    <a:masterClrMapping/>
  </p:clrMapOvr>
  <p:transition spd="slow" advTm="25791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1">
            <a:extLst>
              <a:ext uri="{FF2B5EF4-FFF2-40B4-BE49-F238E27FC236}">
                <a16:creationId xmlns="" xmlns:a16="http://schemas.microsoft.com/office/drawing/2014/main" id="{DE8EAF98-44A3-45A5-BF88-72DF82577D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0850" y="-4763"/>
            <a:ext cx="8229600" cy="1143001"/>
          </a:xfrm>
        </p:spPr>
        <p:txBody>
          <a:bodyPr/>
          <a:lstStyle/>
          <a:p>
            <a:r>
              <a:rPr lang="sr-Cyrl-RS" altLang="en-US" sz="3200"/>
              <a:t>Приказ случаја</a:t>
            </a:r>
            <a:endParaRPr lang="en-US" altLang="en-US" sz="3200"/>
          </a:p>
        </p:txBody>
      </p:sp>
      <p:pic>
        <p:nvPicPr>
          <p:cNvPr id="70659" name="Content Placeholder 3">
            <a:extLst>
              <a:ext uri="{FF2B5EF4-FFF2-40B4-BE49-F238E27FC236}">
                <a16:creationId xmlns="" xmlns:a16="http://schemas.microsoft.com/office/drawing/2014/main" id="{7246F79D-5056-4146-B352-4BC106232A3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7675" y="984250"/>
            <a:ext cx="3709988" cy="5302250"/>
          </a:xfrm>
        </p:spPr>
      </p:pic>
      <p:sp>
        <p:nvSpPr>
          <p:cNvPr id="70660" name="TextBox 1">
            <a:extLst>
              <a:ext uri="{FF2B5EF4-FFF2-40B4-BE49-F238E27FC236}">
                <a16:creationId xmlns="" xmlns:a16="http://schemas.microsoft.com/office/drawing/2014/main" id="{17418778-8C4B-4FAF-8345-5AD236616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4963" y="984250"/>
            <a:ext cx="4975225" cy="480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r-Latn-RS" altLang="en-US" sz="1800" b="1"/>
              <a:t>CT </a:t>
            </a:r>
            <a:r>
              <a:rPr lang="sr-Cyrl-RS" altLang="en-US" sz="1800" b="1"/>
              <a:t>грудног коша </a:t>
            </a:r>
            <a:r>
              <a:rPr lang="sr-Cyrl-RS" altLang="en-US" sz="1800"/>
              <a:t>(Д2):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sr-Cyrl-RS" altLang="en-US" sz="1800"/>
              <a:t>Дифузно сенке типа „млечног стакла“ са десне стране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sr-Cyrl-RS" altLang="en-US" sz="1800"/>
              <a:t>(карактеристичан налаз за оштећење леком)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sr-Cyrl-RS" altLang="en-US" sz="1800"/>
              <a:t>Плеурални излив лево (стационаран налаз у односу на претходни), ателектаза</a:t>
            </a:r>
          </a:p>
          <a:p>
            <a:pPr>
              <a:spcBef>
                <a:spcPct val="0"/>
              </a:spcBef>
              <a:buFontTx/>
              <a:buNone/>
            </a:pPr>
            <a:endParaRPr lang="sr-Cyrl-RS" altLang="en-US" sz="1800"/>
          </a:p>
          <a:p>
            <a:pPr>
              <a:spcBef>
                <a:spcPct val="0"/>
              </a:spcBef>
              <a:buFontTx/>
              <a:buNone/>
            </a:pPr>
            <a:endParaRPr lang="sr-Cyrl-RS" altLang="en-US" sz="1800"/>
          </a:p>
          <a:p>
            <a:pPr>
              <a:spcBef>
                <a:spcPct val="0"/>
              </a:spcBef>
              <a:buFontTx/>
              <a:buNone/>
            </a:pPr>
            <a:r>
              <a:rPr lang="sr-Cyrl-RS" altLang="en-US" sz="1800">
                <a:solidFill>
                  <a:srgbClr val="7030A0"/>
                </a:solidFill>
              </a:rPr>
              <a:t> </a:t>
            </a:r>
            <a:r>
              <a:rPr lang="sr-Cyrl-RS" altLang="en-US" sz="1800" b="1"/>
              <a:t>Плеурална пункција</a:t>
            </a:r>
            <a:r>
              <a:rPr lang="sr-Cyrl-RS" altLang="en-US" sz="1800">
                <a:solidFill>
                  <a:srgbClr val="7030A0"/>
                </a:solidFill>
              </a:rPr>
              <a:t>: </a:t>
            </a:r>
            <a:r>
              <a:rPr lang="sr-Cyrl-RS" altLang="en-US" sz="1800"/>
              <a:t>трансудат</a:t>
            </a:r>
          </a:p>
          <a:p>
            <a:pPr>
              <a:spcBef>
                <a:spcPct val="0"/>
              </a:spcBef>
              <a:buFontTx/>
              <a:buNone/>
            </a:pPr>
            <a:endParaRPr lang="sr-Cyrl-RS" altLang="en-US" sz="1800"/>
          </a:p>
          <a:p>
            <a:pPr>
              <a:spcBef>
                <a:spcPct val="0"/>
              </a:spcBef>
              <a:buFontTx/>
              <a:buNone/>
            </a:pPr>
            <a:endParaRPr lang="sr-Cyrl-RS" altLang="en-US" sz="1800">
              <a:solidFill>
                <a:srgbClr val="7030A0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endParaRPr lang="sr-Cyrl-RS" altLang="en-US" sz="1800">
              <a:solidFill>
                <a:srgbClr val="7030A0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sr-Latn-RS" altLang="en-US" sz="1800" b="1"/>
              <a:t>Rtg pulmo et cor </a:t>
            </a:r>
            <a:r>
              <a:rPr lang="sr-Cyrl-RS" altLang="en-US" sz="1800"/>
              <a:t>(након пл.пункције) (Д3)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sr-Cyrl-RS" altLang="en-US" sz="1800"/>
              <a:t>Са десне стране стационаран налаз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sr-Cyrl-RS" altLang="en-US" sz="1800"/>
              <a:t>Минмални плеурални излив са</a:t>
            </a:r>
            <a:r>
              <a:rPr lang="sr-Latn-RS" altLang="en-US" sz="1800"/>
              <a:t> </a:t>
            </a:r>
            <a:r>
              <a:rPr lang="sr-Cyrl-RS" altLang="en-US" sz="1800"/>
              <a:t>леве стране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0661" name="TextBox 3">
            <a:extLst>
              <a:ext uri="{FF2B5EF4-FFF2-40B4-BE49-F238E27FC236}">
                <a16:creationId xmlns="" xmlns:a16="http://schemas.microsoft.com/office/drawing/2014/main" id="{1493E46F-53FD-4B5E-AF02-6EE7687160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" y="6230938"/>
            <a:ext cx="79248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r-Cyrl-RS" altLang="en-US" sz="1800"/>
              <a:t>Лево плућно крило (ртг након након евакопункције) је било „поштеђено“ токсичних промена</a:t>
            </a:r>
            <a:endParaRPr lang="en-US" altLang="en-US" sz="1800"/>
          </a:p>
        </p:txBody>
      </p:sp>
    </p:spTree>
    <p:custDataLst>
      <p:tags r:id="rId1"/>
    </p:custDataLst>
  </p:cSld>
  <p:clrMapOvr>
    <a:masterClrMapping/>
  </p:clrMapOvr>
  <p:transition spd="slow" advTm="23191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1">
            <a:extLst>
              <a:ext uri="{FF2B5EF4-FFF2-40B4-BE49-F238E27FC236}">
                <a16:creationId xmlns="" xmlns:a16="http://schemas.microsoft.com/office/drawing/2014/main" id="{14B8AA80-BCBF-45FD-970E-90AA7B8024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-1588" y="404813"/>
            <a:ext cx="8229601" cy="1143000"/>
          </a:xfrm>
        </p:spPr>
        <p:txBody>
          <a:bodyPr/>
          <a:lstStyle/>
          <a:p>
            <a:r>
              <a:rPr lang="sr-Cyrl-RS" altLang="en-US" sz="3200"/>
              <a:t>Приказ случаја</a:t>
            </a:r>
            <a:endParaRPr lang="en-US" altLang="en-US" sz="3200"/>
          </a:p>
        </p:txBody>
      </p:sp>
      <p:sp>
        <p:nvSpPr>
          <p:cNvPr id="72707" name="Content Placeholder 2">
            <a:extLst>
              <a:ext uri="{FF2B5EF4-FFF2-40B4-BE49-F238E27FC236}">
                <a16:creationId xmlns="" xmlns:a16="http://schemas.microsoft.com/office/drawing/2014/main" id="{02318FBF-A6EB-477C-8C67-05BE3E13B43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50825" y="2060575"/>
            <a:ext cx="8229600" cy="4205288"/>
          </a:xfrm>
        </p:spPr>
        <p:txBody>
          <a:bodyPr/>
          <a:lstStyle/>
          <a:p>
            <a:r>
              <a:rPr lang="sr-Cyrl-RS" altLang="en-US" sz="2000"/>
              <a:t>К</a:t>
            </a:r>
            <a:r>
              <a:rPr lang="sr-Latn-CS" altLang="en-US" sz="2000"/>
              <a:t>омбинација </a:t>
            </a:r>
            <a:r>
              <a:rPr lang="sr-Cyrl-RS" altLang="en-US" sz="2000"/>
              <a:t>алкилирајућих </a:t>
            </a:r>
            <a:r>
              <a:rPr lang="sr-Latn-CS" altLang="en-US" sz="2000"/>
              <a:t>аген</a:t>
            </a:r>
            <a:r>
              <a:rPr lang="sr-Cyrl-RS" altLang="en-US" sz="2000"/>
              <a:t>аса </a:t>
            </a:r>
            <a:r>
              <a:rPr lang="en-US" altLang="en-US" sz="2000"/>
              <a:t> </a:t>
            </a:r>
            <a:r>
              <a:rPr lang="sr-Cyrl-RS" altLang="en-US" sz="2000"/>
              <a:t>(</a:t>
            </a:r>
            <a:r>
              <a:rPr lang="sr-Latn-RS" altLang="en-US" sz="2000">
                <a:solidFill>
                  <a:srgbClr val="7030A0"/>
                </a:solidFill>
              </a:rPr>
              <a:t>Ciklofosfamid</a:t>
            </a:r>
            <a:r>
              <a:rPr lang="sr-Cyrl-RS" altLang="en-US" sz="2000">
                <a:solidFill>
                  <a:srgbClr val="7030A0"/>
                </a:solidFill>
              </a:rPr>
              <a:t>)</a:t>
            </a:r>
            <a:r>
              <a:rPr lang="sr-Latn-RS" altLang="en-US" sz="2000">
                <a:solidFill>
                  <a:srgbClr val="7030A0"/>
                </a:solidFill>
              </a:rPr>
              <a:t> </a:t>
            </a:r>
            <a:r>
              <a:rPr lang="sr-Cyrl-RS" altLang="en-US" sz="2000"/>
              <a:t>и </a:t>
            </a:r>
            <a:r>
              <a:rPr lang="sr-Cyrl-RS" altLang="en-US" sz="2000">
                <a:solidFill>
                  <a:srgbClr val="7030A0"/>
                </a:solidFill>
              </a:rPr>
              <a:t>А</a:t>
            </a:r>
            <a:r>
              <a:rPr lang="sr-Latn-RS" altLang="en-US" sz="2000">
                <a:solidFill>
                  <a:srgbClr val="7030A0"/>
                </a:solidFill>
              </a:rPr>
              <a:t>mjodaron</a:t>
            </a:r>
            <a:r>
              <a:rPr lang="sr-Cyrl-RS" altLang="en-US" sz="2000">
                <a:solidFill>
                  <a:srgbClr val="7030A0"/>
                </a:solidFill>
              </a:rPr>
              <a:t>а </a:t>
            </a:r>
            <a:r>
              <a:rPr lang="sr-Cyrl-RS" altLang="en-US" sz="2000"/>
              <a:t>потенцира </a:t>
            </a:r>
            <a:r>
              <a:rPr lang="sr-Latn-CS" altLang="en-US" sz="2000"/>
              <a:t>оксидативни стрес и</a:t>
            </a:r>
            <a:r>
              <a:rPr lang="sr-Cyrl-RS" altLang="en-US" sz="2000"/>
              <a:t> убрзава токсичне ефекте на плућа</a:t>
            </a:r>
          </a:p>
          <a:p>
            <a:r>
              <a:rPr lang="sr-Cyrl-RS" altLang="en-US" sz="2000"/>
              <a:t>Ртг снимци левог плућног крила након евакопункције плеуралне течности показују да је оно било поштеђено токсичних промена.</a:t>
            </a:r>
          </a:p>
          <a:p>
            <a:r>
              <a:rPr lang="sr-Cyrl-RS" altLang="en-US" sz="2000"/>
              <a:t>Дакле, </a:t>
            </a:r>
            <a:r>
              <a:rPr lang="sr-Latn-CS" altLang="en-US" sz="2000"/>
              <a:t>адекватн</a:t>
            </a:r>
            <a:r>
              <a:rPr lang="sr-Cyrl-RS" altLang="en-US" sz="2000"/>
              <a:t>а </a:t>
            </a:r>
            <a:r>
              <a:rPr lang="sr-Latn-CS" altLang="en-US" sz="2000"/>
              <a:t>вентилација и / или перфуз</a:t>
            </a:r>
            <a:r>
              <a:rPr lang="sr-Cyrl-RS" altLang="en-US" sz="2000"/>
              <a:t>ија могу да убрзају токсичне ефекте на плућа </a:t>
            </a:r>
            <a:r>
              <a:rPr lang="sr-Latn-RS" altLang="en-US" sz="2000">
                <a:solidFill>
                  <a:srgbClr val="7030A0"/>
                </a:solidFill>
              </a:rPr>
              <a:t>Ciklofosfamid </a:t>
            </a:r>
            <a:r>
              <a:rPr lang="sr-Cyrl-RS" altLang="en-US" sz="2000">
                <a:solidFill>
                  <a:srgbClr val="7030A0"/>
                </a:solidFill>
              </a:rPr>
              <a:t>/А</a:t>
            </a:r>
            <a:r>
              <a:rPr lang="sr-Latn-RS" altLang="en-US" sz="2000">
                <a:solidFill>
                  <a:srgbClr val="7030A0"/>
                </a:solidFill>
              </a:rPr>
              <a:t>mjodaron</a:t>
            </a:r>
            <a:r>
              <a:rPr lang="sr-Cyrl-RS" altLang="en-US" sz="2000">
                <a:solidFill>
                  <a:srgbClr val="7030A0"/>
                </a:solidFill>
              </a:rPr>
              <a:t> </a:t>
            </a:r>
            <a:r>
              <a:rPr lang="sr-Cyrl-RS" altLang="en-US" sz="2000"/>
              <a:t>кобинације.</a:t>
            </a:r>
          </a:p>
          <a:p>
            <a:r>
              <a:rPr lang="sr-Latn-CS" altLang="en-US" sz="2000"/>
              <a:t>Претходни извештаји пацијената на амиодар</a:t>
            </a:r>
            <a:r>
              <a:rPr lang="sr-Cyrl-RS" altLang="en-US" sz="2000"/>
              <a:t>ону</a:t>
            </a:r>
            <a:r>
              <a:rPr lang="sr-Latn-CS" altLang="en-US" sz="2000"/>
              <a:t> </a:t>
            </a:r>
            <a:r>
              <a:rPr lang="sr-Cyrl-RS" altLang="en-US" sz="2000"/>
              <a:t>који су били </a:t>
            </a:r>
            <a:r>
              <a:rPr lang="sr-Latn-CS" altLang="en-US" sz="2000"/>
              <a:t>подвргнути</a:t>
            </a:r>
            <a:r>
              <a:rPr lang="sr-Cyrl-RS" altLang="en-US" sz="2000"/>
              <a:t> </a:t>
            </a:r>
            <a:r>
              <a:rPr lang="sr-Latn-CS" altLang="en-US" sz="2000"/>
              <a:t>торакалн</a:t>
            </a:r>
            <a:r>
              <a:rPr lang="sr-Cyrl-RS" altLang="en-US" sz="2000"/>
              <a:t>им</a:t>
            </a:r>
            <a:r>
              <a:rPr lang="sr-Latn-CS" altLang="en-US" sz="2000"/>
              <a:t> процедур</a:t>
            </a:r>
            <a:r>
              <a:rPr lang="sr-Cyrl-RS" altLang="en-US" sz="2000"/>
              <a:t>ама</a:t>
            </a:r>
            <a:r>
              <a:rPr lang="sr-Latn-CS" altLang="en-US" sz="2000"/>
              <a:t> и који су једнострано вентилисан</a:t>
            </a:r>
            <a:r>
              <a:rPr lang="sr-Cyrl-RS" altLang="en-US" sz="2000"/>
              <a:t>и указују на постојање </a:t>
            </a:r>
            <a:r>
              <a:rPr lang="sr-Latn-CS" altLang="en-US" sz="2000"/>
              <a:t> акутн</a:t>
            </a:r>
            <a:r>
              <a:rPr lang="sr-Cyrl-RS" altLang="en-US" sz="2000"/>
              <a:t>е</a:t>
            </a:r>
            <a:r>
              <a:rPr lang="sr-Latn-CS" altLang="en-US" sz="2000"/>
              <a:t> плућн</a:t>
            </a:r>
            <a:r>
              <a:rPr lang="sr-Cyrl-RS" altLang="en-US" sz="2000"/>
              <a:t>е</a:t>
            </a:r>
            <a:r>
              <a:rPr lang="sr-Latn-CS" altLang="en-US" sz="2000"/>
              <a:t> токсичност</a:t>
            </a:r>
            <a:r>
              <a:rPr lang="sr-Cyrl-RS" altLang="en-US" sz="2000"/>
              <a:t>и</a:t>
            </a:r>
            <a:r>
              <a:rPr lang="sr-Latn-CS" altLang="en-US" sz="2000"/>
              <a:t> </a:t>
            </a:r>
            <a:r>
              <a:rPr lang="sr-Cyrl-RS" altLang="en-US" sz="2000"/>
              <a:t>само у вентилисаним деловима плућа</a:t>
            </a:r>
            <a:endParaRPr lang="en-US" altLang="en-US" sz="2000"/>
          </a:p>
        </p:txBody>
      </p:sp>
    </p:spTree>
  </p:cSld>
  <p:clrMapOvr>
    <a:masterClrMapping/>
  </p:clrMapOvr>
  <p:transition spd="slow" advTm="41294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>
            <a:extLst>
              <a:ext uri="{FF2B5EF4-FFF2-40B4-BE49-F238E27FC236}">
                <a16:creationId xmlns="" xmlns:a16="http://schemas.microsoft.com/office/drawing/2014/main" id="{62727FDD-BB35-427E-ABE1-6C0C8262907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404813"/>
            <a:ext cx="8229600" cy="1143000"/>
          </a:xfrm>
        </p:spPr>
        <p:txBody>
          <a:bodyPr/>
          <a:lstStyle/>
          <a:p>
            <a:r>
              <a:rPr lang="sr-Cyrl-RS" altLang="en-US" sz="3200"/>
              <a:t>Приказ случаја</a:t>
            </a:r>
            <a:endParaRPr lang="en-US" altLang="en-US" sz="3200"/>
          </a:p>
        </p:txBody>
      </p:sp>
      <p:sp>
        <p:nvSpPr>
          <p:cNvPr id="73731" name="Content Placeholder 2">
            <a:extLst>
              <a:ext uri="{FF2B5EF4-FFF2-40B4-BE49-F238E27FC236}">
                <a16:creationId xmlns="" xmlns:a16="http://schemas.microsoft.com/office/drawing/2014/main" id="{0299D610-3B72-47FE-8CFA-96E767929F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11188" y="1773238"/>
            <a:ext cx="8229600" cy="3771900"/>
          </a:xfrm>
        </p:spPr>
        <p:txBody>
          <a:bodyPr/>
          <a:lstStyle/>
          <a:p>
            <a:r>
              <a:rPr lang="sr-Cyrl-RS" altLang="en-US" sz="2000"/>
              <a:t>С</a:t>
            </a:r>
            <a:r>
              <a:rPr lang="sr-Latn-CS" altLang="en-US" sz="2000"/>
              <a:t>лучај показује </a:t>
            </a:r>
            <a:r>
              <a:rPr lang="sr-Cyrl-RS" altLang="en-US" sz="2000"/>
              <a:t>да</a:t>
            </a:r>
            <a:r>
              <a:rPr lang="sr-Latn-CS" altLang="en-US" sz="2000"/>
              <a:t> комбинација </a:t>
            </a:r>
            <a:r>
              <a:rPr lang="sr-Latn-RS" altLang="en-US" sz="2000">
                <a:solidFill>
                  <a:srgbClr val="7030A0"/>
                </a:solidFill>
              </a:rPr>
              <a:t>Amiodarona</a:t>
            </a:r>
            <a:r>
              <a:rPr lang="sr-Latn-RS" altLang="en-US" sz="2000"/>
              <a:t> </a:t>
            </a:r>
            <a:r>
              <a:rPr lang="sr-Latn-CS" altLang="en-US" sz="2000"/>
              <a:t>и</a:t>
            </a:r>
            <a:r>
              <a:rPr lang="sr-Cyrl-RS" altLang="en-US" sz="2000"/>
              <a:t> високих </a:t>
            </a:r>
            <a:r>
              <a:rPr lang="sr-Latn-CS" altLang="en-US" sz="2000"/>
              <a:t> </a:t>
            </a:r>
            <a:r>
              <a:rPr lang="sr-Cyrl-RS" altLang="en-US" sz="2000"/>
              <a:t>доза </a:t>
            </a:r>
            <a:r>
              <a:rPr lang="sr-Latn-CS" altLang="en-US" sz="2000">
                <a:solidFill>
                  <a:srgbClr val="7030A0"/>
                </a:solidFill>
              </a:rPr>
              <a:t>Ciklofosfamida</a:t>
            </a:r>
            <a:r>
              <a:rPr lang="sr-Latn-CS" altLang="en-US" sz="2000"/>
              <a:t> </a:t>
            </a:r>
            <a:r>
              <a:rPr lang="sr-Cyrl-RS" altLang="en-US" sz="2000"/>
              <a:t>може да допринесе бржем настанку токсичног оштећења плућа. </a:t>
            </a:r>
          </a:p>
          <a:p>
            <a:r>
              <a:rPr lang="sr-Latn-CS" altLang="en-US" sz="2000"/>
              <a:t>Са све већим коришћењем</a:t>
            </a:r>
            <a:r>
              <a:rPr lang="sr-Latn-RS" altLang="en-US" sz="2000"/>
              <a:t> Amiodarona</a:t>
            </a:r>
            <a:r>
              <a:rPr lang="sr-Cyrl-RS" altLang="en-US" sz="2000"/>
              <a:t> у </a:t>
            </a:r>
            <a:r>
              <a:rPr lang="sr-Latn-CS" altLang="en-US" sz="2000"/>
              <a:t>клиничкој пракси, могућност</a:t>
            </a:r>
            <a:r>
              <a:rPr lang="sr-Cyrl-RS" altLang="en-US" sz="2000"/>
              <a:t> </a:t>
            </a:r>
            <a:r>
              <a:rPr lang="sr-Latn-CS" altLang="en-US" sz="2000"/>
              <a:t>његове употребе код пацијената са </a:t>
            </a:r>
            <a:r>
              <a:rPr lang="sr-Cyrl-RS" altLang="en-US" sz="2000"/>
              <a:t>малигнитетима који</a:t>
            </a:r>
            <a:r>
              <a:rPr lang="sr-Latn-CS" altLang="en-US" sz="2000"/>
              <a:t> примају Ciklofosfamid </a:t>
            </a:r>
            <a:r>
              <a:rPr lang="sr-Cyrl-RS" altLang="en-US" sz="2000"/>
              <a:t>се </a:t>
            </a:r>
            <a:r>
              <a:rPr lang="sr-Latn-CS" altLang="en-US" sz="2000"/>
              <a:t>повећава. </a:t>
            </a:r>
            <a:endParaRPr lang="sr-Cyrl-RS" altLang="en-US" sz="2000"/>
          </a:p>
          <a:p>
            <a:r>
              <a:rPr lang="sr-Cyrl-RS" altLang="en-US" sz="2000"/>
              <a:t>У прилог чињенице да промене на пућима могу бити последица инфламације говори и брзи клинички одговор на терапију </a:t>
            </a:r>
            <a:r>
              <a:rPr lang="sr-Latn-RS" altLang="en-US" sz="2000"/>
              <a:t>Pronison</a:t>
            </a:r>
            <a:r>
              <a:rPr lang="sr-Cyrl-RS" altLang="en-US" sz="2000"/>
              <a:t>о</a:t>
            </a:r>
            <a:r>
              <a:rPr lang="sr-Latn-RS" altLang="en-US" sz="2000"/>
              <a:t>m.</a:t>
            </a:r>
            <a:endParaRPr lang="en-US" altLang="en-US"/>
          </a:p>
        </p:txBody>
      </p:sp>
    </p:spTree>
  </p:cSld>
  <p:clrMapOvr>
    <a:masterClrMapping/>
  </p:clrMapOvr>
  <p:transition spd="slow" advTm="26262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="" xmlns:a16="http://schemas.microsoft.com/office/drawing/2014/main" id="{ABE14FB9-B279-4BFB-85A5-1F533C1C88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84188" y="-34925"/>
            <a:ext cx="8229600" cy="1143000"/>
          </a:xfrm>
        </p:spPr>
        <p:txBody>
          <a:bodyPr/>
          <a:lstStyle/>
          <a:p>
            <a:r>
              <a:rPr lang="sr-Cyrl-RS" altLang="en-US" sz="3600"/>
              <a:t>Циљ примене цитостатика</a:t>
            </a:r>
            <a:endParaRPr lang="en-US" altLang="en-US" sz="360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DF0C5FA-35E0-4883-AE53-0228EB51B3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0800"/>
            <a:ext cx="8229600" cy="55372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sr-Cyrl-RS" sz="2000" dirty="0"/>
              <a:t>Циљ: уништење свих малигних ћелија</a:t>
            </a:r>
            <a:endParaRPr lang="en-US" sz="2000" dirty="0"/>
          </a:p>
          <a:p>
            <a:pPr>
              <a:defRPr/>
            </a:pPr>
            <a:r>
              <a:rPr lang="sr-Cyrl-RS" sz="2000" dirty="0"/>
              <a:t>Клинички манифестна ремисија болести је још увек далеко од потпуног излечења малигнитета (и када се уништи 99,9% малигних ћелија још увек остаје око 10 милиона ћелија које могу довести до метастазирања)</a:t>
            </a:r>
            <a:endParaRPr lang="en-US" sz="2000" dirty="0"/>
          </a:p>
          <a:p>
            <a:pPr>
              <a:defRPr/>
            </a:pPr>
            <a:r>
              <a:rPr lang="sr-Cyrl-RS" sz="2000" dirty="0"/>
              <a:t>Повећањем дозе цитостатика не повећава се клиничка ефикасност, већ само нежељена дејства лека.</a:t>
            </a:r>
          </a:p>
          <a:p>
            <a:pPr>
              <a:defRPr/>
            </a:pPr>
            <a:r>
              <a:rPr lang="sr-Cyrl-RS" altLang="en-US" sz="2000" dirty="0"/>
              <a:t>Дејство терапије је МУЛТИНОДАЛНО</a:t>
            </a:r>
            <a:r>
              <a:rPr lang="sr-Latn-CS" altLang="en-US" sz="2000" dirty="0"/>
              <a:t> (</a:t>
            </a:r>
            <a:r>
              <a:rPr lang="sr-Cyrl-RS" altLang="en-US" sz="2000" dirty="0"/>
              <a:t>ЛОКАЛНО И СИСТЕМСКО)</a:t>
            </a:r>
            <a:endParaRPr lang="sr-Latn-CS" altLang="en-US" sz="2000" dirty="0"/>
          </a:p>
          <a:p>
            <a:pPr>
              <a:defRPr/>
            </a:pPr>
            <a:r>
              <a:rPr lang="sr-Cyrl-RS" altLang="en-US" sz="2000" dirty="0"/>
              <a:t>Одговор на хемиотерапију:</a:t>
            </a:r>
          </a:p>
          <a:p>
            <a:pPr>
              <a:defRPr/>
            </a:pPr>
            <a:r>
              <a:rPr lang="sr-Cyrl-RS" altLang="en-US" sz="2000" dirty="0"/>
              <a:t>излечење, </a:t>
            </a:r>
          </a:p>
          <a:p>
            <a:pPr>
              <a:defRPr/>
            </a:pPr>
            <a:r>
              <a:rPr lang="sr-Cyrl-RS" altLang="en-US" sz="2000" dirty="0"/>
              <a:t>комплетан одговор, </a:t>
            </a:r>
          </a:p>
          <a:p>
            <a:pPr>
              <a:defRPr/>
            </a:pPr>
            <a:r>
              <a:rPr lang="sr-Cyrl-RS" altLang="en-US" sz="2000" dirty="0"/>
              <a:t>парцијални одговор, </a:t>
            </a:r>
          </a:p>
          <a:p>
            <a:pPr>
              <a:defRPr/>
            </a:pPr>
            <a:r>
              <a:rPr lang="sr-Cyrl-RS" altLang="en-US" sz="2000" dirty="0"/>
              <a:t>клинички значајан одговор, </a:t>
            </a:r>
          </a:p>
          <a:p>
            <a:pPr>
              <a:defRPr/>
            </a:pPr>
            <a:r>
              <a:rPr lang="sr-Cyrl-RS" altLang="en-US" sz="2000" dirty="0"/>
              <a:t>стабилна болест, </a:t>
            </a:r>
          </a:p>
          <a:p>
            <a:pPr>
              <a:defRPr/>
            </a:pPr>
            <a:r>
              <a:rPr lang="sr-Cyrl-RS" altLang="en-US" sz="2000" dirty="0"/>
              <a:t>прогресија</a:t>
            </a:r>
            <a:endParaRPr lang="en-US" sz="2000" dirty="0"/>
          </a:p>
        </p:txBody>
      </p:sp>
    </p:spTree>
  </p:cSld>
  <p:clrMapOvr>
    <a:masterClrMapping/>
  </p:clrMapOvr>
  <p:transition spd="slow" advTm="1992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="" xmlns:a16="http://schemas.microsoft.com/office/drawing/2014/main" id="{21E41EA0-1022-407C-8A81-BCD2204071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 sz="3600"/>
              <a:t>Резистенција на цитостатике</a:t>
            </a:r>
            <a:endParaRPr lang="en-US" altLang="en-US" sz="360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209BF3C-2892-4DA8-920E-6505C4C154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sr-Cyrl-RS" sz="2200" dirty="0">
                <a:solidFill>
                  <a:srgbClr val="7030A0"/>
                </a:solidFill>
              </a:rPr>
              <a:t>Примарна</a:t>
            </a:r>
          </a:p>
          <a:p>
            <a:pPr>
              <a:defRPr/>
            </a:pPr>
            <a:r>
              <a:rPr lang="sr-Cyrl-RS" sz="2200" dirty="0"/>
              <a:t>одсуство одговора на прво излагање (малигни меланом).</a:t>
            </a:r>
          </a:p>
          <a:p>
            <a:pPr>
              <a:defRPr/>
            </a:pPr>
            <a:r>
              <a:rPr lang="sr-Cyrl-RS" sz="2200" dirty="0"/>
              <a:t> Механизам: губитак функције </a:t>
            </a:r>
            <a:r>
              <a:rPr lang="sr-Latn-RS" sz="2200" dirty="0"/>
              <a:t>p53</a:t>
            </a:r>
            <a:r>
              <a:rPr lang="sr-Cyrl-RS" sz="2200" dirty="0"/>
              <a:t> супресор гена</a:t>
            </a:r>
          </a:p>
          <a:p>
            <a:pPr marL="0" indent="0">
              <a:buFontTx/>
              <a:buNone/>
              <a:defRPr/>
            </a:pPr>
            <a:r>
              <a:rPr lang="sr-Cyrl-RS" sz="2200" dirty="0">
                <a:solidFill>
                  <a:srgbClr val="7030A0"/>
                </a:solidFill>
              </a:rPr>
              <a:t>Секундарна: </a:t>
            </a:r>
          </a:p>
          <a:p>
            <a:pPr>
              <a:defRPr/>
            </a:pPr>
            <a:r>
              <a:rPr lang="sr-Cyrl-RS" sz="2200" dirty="0"/>
              <a:t>Настаје после излагања антитуморском леку</a:t>
            </a:r>
          </a:p>
          <a:p>
            <a:pPr>
              <a:defRPr/>
            </a:pPr>
            <a:r>
              <a:rPr lang="sr-Cyrl-RS" sz="2200" dirty="0"/>
              <a:t>Механизам: повћана експресија </a:t>
            </a:r>
            <a:r>
              <a:rPr lang="sr-Latn-RS" sz="2200" dirty="0"/>
              <a:t>MDR1</a:t>
            </a:r>
            <a:r>
              <a:rPr lang="sr-Cyrl-RS" sz="2200" dirty="0"/>
              <a:t> гена који кодира повећану синтезу ћелијског површинског транспортера</a:t>
            </a:r>
            <a:r>
              <a:rPr lang="sr-Latn-RS" sz="2200" dirty="0"/>
              <a:t> P glikoproteina</a:t>
            </a:r>
            <a:r>
              <a:rPr lang="sr-Cyrl-RS" sz="2200" dirty="0"/>
              <a:t> који повећава излазак лека из ћелије и </a:t>
            </a:r>
            <a:r>
              <a:rPr lang="sr-Cyrl-RS" sz="2200" dirty="0">
                <a:solidFill>
                  <a:srgbClr val="7030A0"/>
                </a:solidFill>
              </a:rPr>
              <a:t>смањује се интраћелијска акумулација лека </a:t>
            </a:r>
            <a:r>
              <a:rPr lang="sr-Cyrl-RS" sz="2200" dirty="0"/>
              <a:t>(антрациклини, Винка алкалоиди, таксани, иматиниб)</a:t>
            </a:r>
            <a:endParaRPr lang="en-US" sz="2200" dirty="0"/>
          </a:p>
        </p:txBody>
      </p:sp>
    </p:spTree>
  </p:cSld>
  <p:clrMapOvr>
    <a:masterClrMapping/>
  </p:clrMapOvr>
  <p:transition spd="slow" advTm="5072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="" xmlns:a16="http://schemas.microsoft.com/office/drawing/2014/main" id="{182AFAFC-2927-4F31-B1F2-2C091929CD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588"/>
            <a:ext cx="8229600" cy="1143000"/>
          </a:xfrm>
        </p:spPr>
        <p:txBody>
          <a:bodyPr/>
          <a:lstStyle/>
          <a:p>
            <a:r>
              <a:rPr lang="sr-Cyrl-RS" altLang="en-US" sz="3600"/>
              <a:t>Ћелијски циклус</a:t>
            </a:r>
            <a:endParaRPr lang="en-US" altLang="en-US" sz="3600"/>
          </a:p>
        </p:txBody>
      </p:sp>
      <p:sp>
        <p:nvSpPr>
          <p:cNvPr id="13315" name="Content Placeholder 2">
            <a:extLst>
              <a:ext uri="{FF2B5EF4-FFF2-40B4-BE49-F238E27FC236}">
                <a16:creationId xmlns="" xmlns:a16="http://schemas.microsoft.com/office/drawing/2014/main" id="{B9D2A5F2-6AD1-4942-B630-FC0FE29E198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268413"/>
            <a:ext cx="8229600" cy="5040312"/>
          </a:xfrm>
        </p:spPr>
        <p:txBody>
          <a:bodyPr/>
          <a:lstStyle/>
          <a:p>
            <a:r>
              <a:rPr lang="sr-Cyrl-RS" altLang="en-US" sz="2000"/>
              <a:t>Ћелијски циклус је високо уређен процес који омогућава пренос генетске информације са једне на другу генерацију ћелија.</a:t>
            </a:r>
          </a:p>
          <a:p>
            <a:r>
              <a:rPr lang="sr-Cyrl-RS" altLang="en-US" sz="2000"/>
              <a:t>Претставља </a:t>
            </a:r>
            <a:r>
              <a:rPr lang="sr-Cyrl-RS" altLang="en-US" sz="2000">
                <a:solidFill>
                  <a:srgbClr val="7030A0"/>
                </a:solidFill>
              </a:rPr>
              <a:t>период између две комплетне деобе </a:t>
            </a:r>
            <a:r>
              <a:rPr lang="sr-Cyrl-RS" altLang="en-US" sz="2000"/>
              <a:t>ћелије и састоји се од неколико фаза</a:t>
            </a:r>
          </a:p>
          <a:p>
            <a:r>
              <a:rPr lang="sr-Latn-RS" altLang="en-US" sz="2000"/>
              <a:t>G1</a:t>
            </a:r>
            <a:r>
              <a:rPr lang="sr-Cyrl-RS" altLang="en-US" sz="2000"/>
              <a:t> фаза</a:t>
            </a:r>
            <a:r>
              <a:rPr lang="sr-Latn-RS" altLang="en-US" sz="2000"/>
              <a:t> (gap1)</a:t>
            </a:r>
            <a:r>
              <a:rPr lang="sr-Cyrl-RS" altLang="en-US" sz="2000"/>
              <a:t>:</a:t>
            </a:r>
            <a:r>
              <a:rPr lang="sr-Latn-RS" altLang="en-US" sz="2000"/>
              <a:t> </a:t>
            </a:r>
            <a:r>
              <a:rPr lang="sr-Cyrl-RS" altLang="en-US" sz="2000"/>
              <a:t>припрема редупликације ДНК, контрола активнх система унутар ћелије</a:t>
            </a:r>
          </a:p>
          <a:p>
            <a:r>
              <a:rPr lang="sr-Latn-RS" altLang="en-US" sz="2000"/>
              <a:t>S </a:t>
            </a:r>
            <a:r>
              <a:rPr lang="sr-Cyrl-RS" altLang="en-US" sz="2000"/>
              <a:t>фаза: удвајање ДНК</a:t>
            </a:r>
          </a:p>
          <a:p>
            <a:r>
              <a:rPr lang="sr-Latn-RS" altLang="en-US" sz="2000"/>
              <a:t>G</a:t>
            </a:r>
            <a:r>
              <a:rPr lang="sr-Cyrl-RS" altLang="en-US" sz="2000"/>
              <a:t>2 фаза: проверавање стања значаних функција ћелије и исправљање грешке настале удвајањем ДНК</a:t>
            </a:r>
          </a:p>
          <a:p>
            <a:r>
              <a:rPr lang="sr-Cyrl-RS" altLang="en-US" sz="2000"/>
              <a:t>М фаза (митотска): физичка деоба ћелије</a:t>
            </a:r>
          </a:p>
          <a:p>
            <a:r>
              <a:rPr lang="sr-Latn-RS" altLang="en-US" sz="2000"/>
              <a:t>G</a:t>
            </a:r>
            <a:r>
              <a:rPr lang="sr-Cyrl-RS" altLang="en-US" sz="2000"/>
              <a:t>0 фаза, не припада ћелијском циклусу (пролиферацији) већ претставња стање у коме ћелија може или да се диференцира или да обавља своју непосредну функцију а у зависности од спољних стимулуса.</a:t>
            </a:r>
          </a:p>
          <a:p>
            <a:endParaRPr lang="sr-Cyrl-RS" altLang="en-US" sz="2000"/>
          </a:p>
          <a:p>
            <a:endParaRPr lang="en-US" altLang="en-US" sz="2000"/>
          </a:p>
        </p:txBody>
      </p:sp>
    </p:spTree>
  </p:cSld>
  <p:clrMapOvr>
    <a:masterClrMapping/>
  </p:clrMapOvr>
  <p:transition spd="slow" advTm="21327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="" xmlns:a16="http://schemas.microsoft.com/office/drawing/2014/main" id="{F4045DAA-48CD-4EAC-9838-9CEBDE09DD2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-242888"/>
            <a:ext cx="9251950" cy="1143001"/>
          </a:xfrm>
        </p:spPr>
        <p:txBody>
          <a:bodyPr/>
          <a:lstStyle/>
          <a:p>
            <a:r>
              <a:rPr lang="sr-Cyrl-RS" altLang="en-US" sz="2800"/>
              <a:t>Подела цитостатика према дејству на ћелијски циклус</a:t>
            </a:r>
            <a:endParaRPr lang="en-US" altLang="en-US" sz="280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FCDE3CC-5799-4A64-AFEC-226C72968C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620713"/>
            <a:ext cx="4257675" cy="6237287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sr-Cyrl-RS" sz="2000" b="1" dirty="0"/>
              <a:t>Лекови који делују специфично на ћелијски циклус </a:t>
            </a:r>
            <a:endParaRPr lang="sr-Latn-RS" sz="2000" b="1" dirty="0"/>
          </a:p>
          <a:p>
            <a:pPr marL="0" indent="0">
              <a:buFontTx/>
              <a:buNone/>
              <a:defRPr/>
            </a:pPr>
            <a:r>
              <a:rPr lang="sr-Latn-RS" sz="2000" b="1" i="1" dirty="0"/>
              <a:t>(cell cycle specific-CCS)</a:t>
            </a:r>
          </a:p>
          <a:p>
            <a:pPr marL="0" indent="0">
              <a:buFontTx/>
              <a:buNone/>
              <a:defRPr/>
            </a:pPr>
            <a:r>
              <a:rPr lang="sr-Latn-RS" sz="2000" dirty="0">
                <a:solidFill>
                  <a:srgbClr val="7030A0"/>
                </a:solidFill>
              </a:rPr>
              <a:t>Antimetaboliti </a:t>
            </a:r>
            <a:r>
              <a:rPr lang="sr-Cyrl-RS" sz="2000" dirty="0">
                <a:solidFill>
                  <a:srgbClr val="7030A0"/>
                </a:solidFill>
              </a:rPr>
              <a:t>(</a:t>
            </a:r>
            <a:r>
              <a:rPr lang="sr-Latn-RS" sz="2000" dirty="0">
                <a:solidFill>
                  <a:srgbClr val="7030A0"/>
                </a:solidFill>
              </a:rPr>
              <a:t>S faza)</a:t>
            </a:r>
            <a:endParaRPr lang="sr-Cyrl-RS" sz="2000" dirty="0">
              <a:solidFill>
                <a:srgbClr val="7030A0"/>
              </a:solidFill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Citarabin,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Fludarabin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5-Fluorouracil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Gemcitabin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Kladribin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Metotrexat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6 merkaptopurin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Nelarabin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6 tiogvanin</a:t>
            </a:r>
          </a:p>
          <a:p>
            <a:pPr marL="0" indent="0">
              <a:buFontTx/>
              <a:buNone/>
              <a:defRPr/>
            </a:pPr>
            <a:r>
              <a:rPr lang="sr-Latn-RS" sz="2000" dirty="0">
                <a:solidFill>
                  <a:srgbClr val="7030A0"/>
                </a:solidFill>
              </a:rPr>
              <a:t>Inhibitori topoizomeraze II</a:t>
            </a:r>
          </a:p>
          <a:p>
            <a:pPr marL="0" indent="0">
              <a:buFontTx/>
              <a:buNone/>
              <a:defRPr/>
            </a:pPr>
            <a:r>
              <a:rPr lang="sr-Latn-RS" sz="2000" dirty="0">
                <a:solidFill>
                  <a:srgbClr val="7030A0"/>
                </a:solidFill>
              </a:rPr>
              <a:t>(epipodofilotoksin) (G1S)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Etopozid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Tenipozid, VP-16</a:t>
            </a:r>
          </a:p>
          <a:p>
            <a:pPr marL="0" indent="0">
              <a:buFontTx/>
              <a:buNone/>
              <a:defRPr/>
            </a:pPr>
            <a:endParaRPr lang="sr-Latn-RS" sz="2000" dirty="0">
              <a:solidFill>
                <a:srgbClr val="7030A0"/>
              </a:solidFill>
            </a:endParaRPr>
          </a:p>
          <a:p>
            <a:pPr marL="0" indent="0">
              <a:buFontTx/>
              <a:buNone/>
              <a:defRPr/>
            </a:pPr>
            <a:endParaRPr lang="en-US" sz="2000" dirty="0">
              <a:solidFill>
                <a:srgbClr val="7030A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F1CFDFFC-1A4B-4DAF-82E0-0A72B78E6C65}"/>
              </a:ext>
            </a:extLst>
          </p:cNvPr>
          <p:cNvSpPr txBox="1"/>
          <p:nvPr/>
        </p:nvSpPr>
        <p:spPr>
          <a:xfrm>
            <a:off x="4725988" y="620713"/>
            <a:ext cx="4386262" cy="6248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sr-Cyrl-RS" sz="2000" b="1" dirty="0"/>
              <a:t>Лекови који делују неспецифично на ћелијски циклус </a:t>
            </a:r>
            <a:endParaRPr lang="sr-Latn-RS" sz="2000" b="1" dirty="0"/>
          </a:p>
          <a:p>
            <a:pPr>
              <a:defRPr/>
            </a:pPr>
            <a:r>
              <a:rPr lang="sr-Latn-RS" sz="2000" b="1" i="1" dirty="0"/>
              <a:t>(cell cycle nonspecific-CCCS)</a:t>
            </a:r>
          </a:p>
          <a:p>
            <a:pPr>
              <a:defRPr/>
            </a:pPr>
            <a:r>
              <a:rPr lang="sr-Latn-RS" sz="2000" dirty="0">
                <a:solidFill>
                  <a:srgbClr val="7030A0"/>
                </a:solidFill>
              </a:rPr>
              <a:t>Aliklirajući agensi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Bendamustin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Busulfan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Ciklofosfamid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Dakarbazin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Karmustin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Lomustin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Melfalan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Tiotepa</a:t>
            </a:r>
          </a:p>
          <a:p>
            <a:pPr>
              <a:defRPr/>
            </a:pPr>
            <a:r>
              <a:rPr lang="sr-Latn-RS" sz="2000" dirty="0">
                <a:solidFill>
                  <a:srgbClr val="7030A0"/>
                </a:solidFill>
              </a:rPr>
              <a:t>Antitumorski antibiotici</a:t>
            </a:r>
          </a:p>
          <a:p>
            <a:pPr>
              <a:defRPr/>
            </a:pPr>
            <a:r>
              <a:rPr lang="sr-Latn-RS" sz="2000" dirty="0"/>
              <a:t>Mitomicin</a:t>
            </a:r>
          </a:p>
          <a:p>
            <a:pPr>
              <a:defRPr/>
            </a:pPr>
            <a:r>
              <a:rPr lang="sr-Latn-RS" sz="2000" dirty="0"/>
              <a:t>Daktinomicin</a:t>
            </a:r>
          </a:p>
          <a:p>
            <a:pPr>
              <a:defRPr/>
            </a:pPr>
            <a:r>
              <a:rPr lang="sr-Latn-RS" sz="2000" dirty="0">
                <a:solidFill>
                  <a:srgbClr val="7030A0"/>
                </a:solidFill>
              </a:rPr>
              <a:t>Inhibitori topoizomeraze I</a:t>
            </a:r>
          </a:p>
          <a:p>
            <a:pPr>
              <a:defRPr/>
            </a:pPr>
            <a:r>
              <a:rPr lang="sr-Latn-RS" sz="2000" dirty="0">
                <a:solidFill>
                  <a:srgbClr val="7030A0"/>
                </a:solidFill>
              </a:rPr>
              <a:t>(kamptotekini)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Irinotekan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r-Latn-RS" sz="2000" dirty="0"/>
              <a:t>Topotekan</a:t>
            </a:r>
          </a:p>
        </p:txBody>
      </p:sp>
    </p:spTree>
  </p:cSld>
  <p:clrMapOvr>
    <a:masterClrMapping/>
  </p:clrMapOvr>
  <p:transition spd="slow" advTm="13545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7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15794</TotalTime>
  <Words>3722</Words>
  <Application>Microsoft Office PowerPoint</Application>
  <PresentationFormat>On-screen Show (4:3)</PresentationFormat>
  <Paragraphs>601</Paragraphs>
  <Slides>55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0" baseType="lpstr">
      <vt:lpstr>Arial</vt:lpstr>
      <vt:lpstr>Courier New</vt:lpstr>
      <vt:lpstr>Times New Roman</vt:lpstr>
      <vt:lpstr>Wingdings</vt:lpstr>
      <vt:lpstr>Default Design</vt:lpstr>
      <vt:lpstr>Терапија цитостатицима у лимфопролиферативним болестима-индикације, контраиндикације, терапијски мониторинг, нежељена дејства, интеракције са лековима </vt:lpstr>
      <vt:lpstr>Малигна ћелија</vt:lpstr>
      <vt:lpstr>Цитостатици</vt:lpstr>
      <vt:lpstr>Цитостатици</vt:lpstr>
      <vt:lpstr>Механизам дејства цитостатика у односу на ћелијски циклус</vt:lpstr>
      <vt:lpstr>Циљ примене цитостатика</vt:lpstr>
      <vt:lpstr>Резистенција на цитостатике</vt:lpstr>
      <vt:lpstr>Ћелијски циклус</vt:lpstr>
      <vt:lpstr>Подела цитостатика према дејству на ћелијски циклус</vt:lpstr>
      <vt:lpstr>Подела цитостатика према дејству на ћелијски циклус</vt:lpstr>
      <vt:lpstr>Подела цитостатика према дејству на ћелијски циклус</vt:lpstr>
      <vt:lpstr>Подела цитостатика према дејству на ћелијски циклус</vt:lpstr>
      <vt:lpstr>Механизам дејства цитостатика у односу на ћелијски циклус</vt:lpstr>
      <vt:lpstr>Клиничка фармакологија алкилирајућих агенаса</vt:lpstr>
      <vt:lpstr>Клиничка фармакологија алкилирајућих агенаса</vt:lpstr>
      <vt:lpstr>Клиничка фармакологија антиметаболита</vt:lpstr>
      <vt:lpstr>Клиничка фармакологија антиметаболита</vt:lpstr>
      <vt:lpstr>Клиничка фармакологија агенаса који делују на микротубуле</vt:lpstr>
      <vt:lpstr>Клиничка фармакологија инхибитора топоизомеразе</vt:lpstr>
      <vt:lpstr>Клиничка фармакологија инхибитора топоизомеразе</vt:lpstr>
      <vt:lpstr>Интеракције цитостатика</vt:lpstr>
      <vt:lpstr>Терапија цитостатицима у лимфопролиферативним болестима</vt:lpstr>
      <vt:lpstr>Терапија индолентних лимфома</vt:lpstr>
      <vt:lpstr>Терапија индолентних лимфома</vt:lpstr>
      <vt:lpstr>Терапија индолентних лимфома</vt:lpstr>
      <vt:lpstr>Терапија индолентних лимфома</vt:lpstr>
      <vt:lpstr>Терапија индолентних лимфома</vt:lpstr>
      <vt:lpstr>Терапија индолентних лимфома</vt:lpstr>
      <vt:lpstr>Терапија индолентних лимфома</vt:lpstr>
      <vt:lpstr>Терапија индолентних лимфома</vt:lpstr>
      <vt:lpstr>Терапија агресивних лимфома – 1.линија</vt:lpstr>
      <vt:lpstr>Терапија агресивних лимфома – 1.линија</vt:lpstr>
      <vt:lpstr>Терапија агресивних лимфома – 2.линија</vt:lpstr>
      <vt:lpstr>Терапија агресивних лимфома – 2.линија</vt:lpstr>
      <vt:lpstr>Терапија агресивних лимфома – 2.линија</vt:lpstr>
      <vt:lpstr>Терапија агресивних лимфома – 2.линија</vt:lpstr>
      <vt:lpstr>Терапија Hodgkin-овог лимфома</vt:lpstr>
      <vt:lpstr>Терапија Hodgkin-овог лимфома</vt:lpstr>
      <vt:lpstr>Терапија Hodgkin-овог лимфома</vt:lpstr>
      <vt:lpstr>Терапија примарног ЦНС лимфома</vt:lpstr>
      <vt:lpstr>Приказ случаја</vt:lpstr>
      <vt:lpstr>Приказ случаја</vt:lpstr>
      <vt:lpstr>Приказ случаја</vt:lpstr>
      <vt:lpstr>Приказ случаја</vt:lpstr>
      <vt:lpstr>Приказ случаја</vt:lpstr>
      <vt:lpstr>Приказ случаја</vt:lpstr>
      <vt:lpstr>Приказ случаја</vt:lpstr>
      <vt:lpstr>Приказ случаја</vt:lpstr>
      <vt:lpstr>Приказ случаја</vt:lpstr>
      <vt:lpstr>PowerPoint Presentation</vt:lpstr>
      <vt:lpstr>Приказ случаја</vt:lpstr>
      <vt:lpstr>Приказ случаја</vt:lpstr>
      <vt:lpstr>Приказ случаја</vt:lpstr>
      <vt:lpstr>Приказ случаја</vt:lpstr>
      <vt:lpstr>Приказ случаја</vt:lpstr>
    </vt:vector>
  </TitlesOfParts>
  <Company>Medicinski fakultet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MESTO PIOGLITAZONA U INDIVIDUALIZACIJI TERAPIJE DIABETES MELLITUS-a TIP 2</dc:title>
  <dc:creator>Bife</dc:creator>
  <cp:lastModifiedBy>Korisnik</cp:lastModifiedBy>
  <cp:revision>936</cp:revision>
  <dcterms:created xsi:type="dcterms:W3CDTF">2013-06-10T05:47:10Z</dcterms:created>
  <dcterms:modified xsi:type="dcterms:W3CDTF">2021-02-04T21:47:38Z</dcterms:modified>
</cp:coreProperties>
</file>