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58" r:id="rId4"/>
    <p:sldId id="260" r:id="rId5"/>
    <p:sldId id="261" r:id="rId6"/>
    <p:sldId id="274" r:id="rId7"/>
    <p:sldId id="262" r:id="rId8"/>
    <p:sldId id="275" r:id="rId9"/>
    <p:sldId id="263" r:id="rId10"/>
    <p:sldId id="265" r:id="rId11"/>
    <p:sldId id="266" r:id="rId12"/>
    <p:sldId id="267" r:id="rId13"/>
    <p:sldId id="268" r:id="rId14"/>
    <p:sldId id="269" r:id="rId15"/>
    <p:sldId id="273" r:id="rId16"/>
    <p:sldId id="276" r:id="rId17"/>
    <p:sldId id="270" r:id="rId18"/>
    <p:sldId id="271" r:id="rId19"/>
    <p:sldId id="272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09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08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4209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87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8858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59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18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94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5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50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1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47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6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6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1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5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B80F-5DFD-43B1-8377-FFB58B5C4A9E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E4C4980-FDF6-4F97-A2AE-538F2EE3B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8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0510" y="1366982"/>
            <a:ext cx="9615054" cy="3435928"/>
          </a:xfrm>
        </p:spPr>
        <p:txBody>
          <a:bodyPr>
            <a:normAutofit fontScale="90000"/>
          </a:bodyPr>
          <a:lstStyle/>
          <a:p>
            <a:pPr algn="l"/>
            <a:r>
              <a:rPr kumimoji="0" lang="sr-Cyrl-RS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 приказ - Терапија цитостатицима у лимфопролиферативним болестима-индикације, контраиндикације, терапијски мониторинг, нежељена дејства, интеракције са лековима</a:t>
            </a:r>
            <a:r>
              <a:rPr kumimoji="0" lang="sr-Cyrl-R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sr-Cyrl-R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4451928"/>
            <a:ext cx="9947563" cy="1425477"/>
          </a:xfrm>
        </p:spPr>
        <p:txBody>
          <a:bodyPr>
            <a:normAutofit fontScale="25000" lnSpcReduction="20000"/>
          </a:bodyPr>
          <a:lstStyle/>
          <a:p>
            <a:endParaRPr lang="sr-Cyrl-RS" sz="3400" dirty="0" smtClean="0"/>
          </a:p>
          <a:p>
            <a:endParaRPr lang="sr-Cyrl-RS" sz="3400" dirty="0" smtClean="0"/>
          </a:p>
          <a:p>
            <a:endParaRPr lang="sr-Cyrl-RS" sz="3400" dirty="0"/>
          </a:p>
          <a:p>
            <a:pPr algn="ctr"/>
            <a:r>
              <a:rPr lang="sr-Cyrl-R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Болничка фармацеутска пракса, наставна једицина 11</a:t>
            </a:r>
          </a:p>
          <a:p>
            <a:endParaRPr lang="sr-Cyrl-RS" dirty="0"/>
          </a:p>
          <a:p>
            <a:pPr algn="l"/>
            <a:endParaRPr lang="sr-Cyrl-RS" dirty="0"/>
          </a:p>
          <a:p>
            <a:pPr algn="l"/>
            <a:r>
              <a:rPr lang="sr-Cyrl-R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 Ања Азањац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Asus\Desktop\prikazi slučajeva\logc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0510" y="0"/>
            <a:ext cx="8497454" cy="1366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420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11"/>
    </mc:Choice>
    <mc:Fallback xmlns="">
      <p:transition spd="slow" advTm="961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43345"/>
            <a:ext cx="8596668" cy="7019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1709"/>
            <a:ext cx="8596668" cy="4489653"/>
          </a:xfrm>
        </p:spPr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Током примене ХТ пацијент је имао мучнину, повраћање, алопецију, парестезије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vinkristin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мијелосупресију</a:t>
            </a: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sr-Latn-RS" sz="20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endParaRPr lang="sr-Cyrl-RS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Након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терапије учињена процена ефекта: регистрована регресија периферне лифаденопатије, уз регресију медијастилане Ту масе за око 50%, примењена још 2 циклуса хемиотерапије по ескалирајућем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BEA-COPP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протоколу, један искоришћен за прикупљање аутологих матичних ћелија. </a:t>
            </a:r>
          </a:p>
          <a:p>
            <a:pPr lvl="0">
              <a:buClr>
                <a:srgbClr val="90C226"/>
              </a:buClr>
            </a:pPr>
            <a:endParaRPr lang="sr-Cyrl-RS" sz="20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endParaRPr lang="sr-Cyrl-RS" sz="20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Учињен </a:t>
            </a:r>
            <a:r>
              <a:rPr lang="sr-Latn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скенер ради процене: уредан налаз.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17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69"/>
    </mc:Choice>
    <mc:Fallback xmlns="">
      <p:transition spd="slow" advTm="4016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578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53309"/>
            <a:ext cx="8596668" cy="5089236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Месец дана након ХТ пацијент долази на контролу. Жали се на кашаљ, осећај недостатка ваздуха.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Споведено допунско испитивање: </a:t>
            </a:r>
          </a:p>
          <a:p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Ртг плућа: ретикулонодуларне сенке </a:t>
            </a:r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Спирометрија: поремећај вентилације 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рестриктивног типа. </a:t>
            </a:r>
          </a:p>
          <a:p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Урађена бронхоскопија,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атохистолошки налаз: лимфоцитни инфилтрати, пнеумонитис </a:t>
            </a:r>
          </a:p>
          <a:p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Рана плућна токсичност услед примене</a:t>
            </a:r>
            <a:r>
              <a:rPr lang="sr-Latn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Ciklofosfamida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279" y="2642865"/>
            <a:ext cx="2251465" cy="2026506"/>
          </a:xfrm>
          <a:prstGeom prst="rect">
            <a:avLst/>
          </a:prstGeom>
        </p:spPr>
      </p:pic>
      <p:sp>
        <p:nvSpPr>
          <p:cNvPr id="6" name="Curved Left Arrow 5"/>
          <p:cNvSpPr/>
          <p:nvPr/>
        </p:nvSpPr>
        <p:spPr>
          <a:xfrm>
            <a:off x="8460510" y="5458691"/>
            <a:ext cx="910128" cy="83127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27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547"/>
    </mc:Choice>
    <mc:Fallback xmlns="">
      <p:transition spd="slow" advTm="4454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Клинички приказ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62545"/>
            <a:ext cx="8596668" cy="4378817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Пацијент, стар 65 година, долази на контролу код хематолога. Лечи Нон Х. Лимфом. Последње лечење пре 6 године,био у комплетној ремисији. 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Од тегоба наводи замарање, малаксалост.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Негира повишену телесну температуру, губитак у телесној тежини, ноћно презнојавање ( Б симптоме ) </a:t>
            </a:r>
          </a:p>
          <a:p>
            <a:endParaRPr lang="sr-Cyrl-R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Лична анамнеза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ХТА, ХЛП. Негира алергију на лекове. </a:t>
            </a: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Породична анамнеза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кардиоваскуларна обољења у породици</a:t>
            </a: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Социоепидемиолошка анамнеза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пушач, не конзумира алкохол 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1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3"/>
    </mc:Choice>
    <mc:Fallback xmlns="">
      <p:transition spd="slow" advTm="3600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69456"/>
            <a:ext cx="8596668" cy="1283854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Физикални преглед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83855"/>
            <a:ext cx="8596668" cy="4757507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Свестан, оријентисан, афебрилан еупноичан у миру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Палпабилни увећани лимфни чворови на врату, обострано, дуж стерноклеидомастридеус, безболни, без измењене коже изнад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Аускултаторни налаз на срцу и плућима уредан.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Абдомен мек, палпаторно болно неосетљив,јетра и слезина се не плапирају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Екстремитети без отока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 деформитета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ТА 125/70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mmHg</a:t>
            </a:r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ЕКГ: синусни ритам, фр 60/мин, без промена у финалној осцилацији </a:t>
            </a:r>
          </a:p>
        </p:txBody>
      </p:sp>
    </p:spTree>
    <p:extLst>
      <p:ext uri="{BB962C8B-B14F-4D97-AF65-F5344CB8AC3E}">
        <p14:creationId xmlns:p14="http://schemas.microsoft.com/office/powerpoint/2010/main" val="414814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93"/>
    </mc:Choice>
    <mc:Fallback xmlns="">
      <p:transition spd="slow" advTm="3059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5018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Лабораторијске анализе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4765"/>
            <a:ext cx="8596668" cy="4526598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 хоспитализован ради допунског испитивања и одлуке о даљем лечењу. </a:t>
            </a:r>
          </a:p>
          <a:p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Лаб.анализе: ККС без особености ;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 А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55 ; А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63 ;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GG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34 ;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LDH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500 ;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6 ;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CRP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15, остало у границама референтних вредности </a:t>
            </a: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Вирусологија: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Hbs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HIV At, HCV At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негативно </a:t>
            </a:r>
          </a:p>
          <a:p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Quantiferon test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негативан </a:t>
            </a:r>
          </a:p>
          <a:p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14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40"/>
    </mc:Choice>
    <mc:Fallback xmlns="">
      <p:transition spd="slow" advTm="2694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Дијагностика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48509"/>
            <a:ext cx="8596668" cy="4692854"/>
          </a:xfrm>
        </p:spPr>
        <p:txBody>
          <a:bodyPr>
            <a:normAutofit/>
          </a:bodyPr>
          <a:lstStyle/>
          <a:p>
            <a:pPr lvl="0">
              <a:buClr>
                <a:srgbClr val="90C226"/>
              </a:buClr>
            </a:pP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Ехо врата, аксила,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препона: уочена лимфаденопатија врата и препона обострано </a:t>
            </a:r>
          </a:p>
          <a:p>
            <a:pPr lvl="0">
              <a:buClr>
                <a:srgbClr val="90C226"/>
              </a:buClr>
            </a:pP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РТГ плућа: уредан налаз ; ЕХО срца: уредан налаз </a:t>
            </a:r>
          </a:p>
          <a:p>
            <a:pPr lvl="0">
              <a:buClr>
                <a:srgbClr val="90C226"/>
              </a:buClr>
            </a:pP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абдомена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мале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карлице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увећане лимфне жлезде парааортрално </a:t>
            </a:r>
            <a:endParaRPr lang="sr-Cyrl-RS" sz="20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27" y="3703782"/>
            <a:ext cx="3295383" cy="242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2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2"/>
    </mc:Choice>
    <mc:Fallback xmlns="">
      <p:transition spd="slow" advTm="1936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0C226"/>
              </a:buClr>
            </a:pP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Консултован хирург, урађена биопсија увећаног лимфног чвора, налаз послат на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анализу</a:t>
            </a:r>
          </a:p>
          <a:p>
            <a:pPr lvl="0">
              <a:buClr>
                <a:srgbClr val="90C226"/>
              </a:buClr>
            </a:pPr>
            <a:endParaRPr lang="sr-Cyrl-RS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sr-Latn-RS" sz="20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Dg: relaps Non</a:t>
            </a:r>
            <a:r>
              <a:rPr lang="sr-Latn-RS" sz="20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Hodgkin limfoma DBKL </a:t>
            </a:r>
            <a:endParaRPr lang="en-US" sz="2000" i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65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35"/>
    </mc:Choice>
    <mc:Fallback xmlns="">
      <p:transition spd="slow" advTm="1183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066" y="350983"/>
            <a:ext cx="8596668" cy="711200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55" y="1533236"/>
            <a:ext cx="4390315" cy="4508125"/>
          </a:xfrm>
        </p:spPr>
        <p:txBody>
          <a:bodyPr>
            <a:normAutofit fontScale="92500" lnSpcReduction="10000"/>
          </a:bodyPr>
          <a:lstStyle/>
          <a:p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Индикована примена </a:t>
            </a:r>
            <a:r>
              <a:rPr 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R-CHOP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( имунохемиотерапија ) </a:t>
            </a:r>
          </a:p>
          <a:p>
            <a:endParaRPr lang="sr-Cyrl-R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Rituximab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(анти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20 моноклонско антитело) – прва имуно терапија у лечењу НХЛ. ( 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20 Аг се не налази на нехематопоезним ћелијама, на Т лимфоцитима, плазмоцитима, мијелопоезним ћелијама) </a:t>
            </a:r>
          </a:p>
          <a:p>
            <a:endParaRPr lang="sr-Cyrl-R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Контрола: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Quantiferona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вирусологије (</a:t>
            </a:r>
            <a:r>
              <a:rPr 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HbsAg, HIV At, HCV At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endParaRPr lang="sr-Cyrl-R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533236"/>
            <a:ext cx="4978400" cy="450812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циклус се понавља сваке 3 или 2недеље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(uz G-CSF) </a:t>
            </a:r>
            <a:endParaRPr lang="sr-Cyrl-R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ciklofosfamid 750 mg/m2 iv 1. 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</a:t>
            </a:r>
            <a:endParaRPr lang="nl-NL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doksorubicin 50 mg/m2 iv 1. 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</a:t>
            </a:r>
            <a:endParaRPr lang="nl-NL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i-FI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vinkristin 1,4 mg/m2 iv (maks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i-FI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mg)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</a:t>
            </a:r>
            <a:endParaRPr lang="nl-NL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v-S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prednizon 40 mg/m2 iv ili 100 mg per os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iv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од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5. </a:t>
            </a:r>
            <a:r>
              <a:rPr lang="sr-Cyrl-R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62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16"/>
    </mc:Choice>
    <mc:Fallback xmlns="">
      <p:transition spd="slow" advTm="54016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20426"/>
            <a:ext cx="8596668" cy="45258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62182"/>
            <a:ext cx="8596668" cy="5033818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Неколико месеци касније, по завршеном лечењу,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редовним контролама, болесник се жали на замарање, смањену толеранцију напора,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повремени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осећај прескакања срца,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отицање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ногу.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Спроведена су испитивања: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ТА 145/90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mmHg 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ЕКГ: синусни ритам, ВЕС, фр 80/мин, СТ и Т б.о. ;</a:t>
            </a:r>
            <a:endParaRPr lang="sr-Latn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ЕХО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срца: лева комора проширена,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1-2+,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40%, </a:t>
            </a:r>
          </a:p>
          <a:p>
            <a:pPr lvl="0">
              <a:buClr>
                <a:srgbClr val="A5B592"/>
              </a:buClr>
            </a:pP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proBNP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5632 </a:t>
            </a:r>
          </a:p>
          <a:p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997" y="4165601"/>
            <a:ext cx="3541287" cy="253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2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65"/>
    </mc:Choice>
    <mc:Fallback xmlns="">
      <p:transition spd="slow" advTm="3626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r>
              <a:rPr lang="sr-Latn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Doksorubicin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нежељено дејство кардиотоксичност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(акутна/хронична ) </a:t>
            </a:r>
          </a:p>
          <a:p>
            <a:pPr lvl="0">
              <a:buClr>
                <a:srgbClr val="90C226"/>
              </a:buClr>
            </a:pP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Велике кумулације дозе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Doksorubicin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довело је до развоја </a:t>
            </a:r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кардиомиопатије. </a:t>
            </a:r>
          </a:p>
          <a:p>
            <a:pPr lvl="0">
              <a:buClr>
                <a:srgbClr val="90C226"/>
              </a:buClr>
            </a:pPr>
            <a:endParaRPr lang="sr-Cyrl-R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Пацијент упућен кардиологу ради ординирања терапије.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07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17"/>
    </mc:Choice>
    <mc:Fallback xmlns="">
      <p:transition spd="slow" advTm="2031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Клинички приказ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7127"/>
            <a:ext cx="8664402" cy="5015346"/>
          </a:xfrm>
        </p:spPr>
        <p:txBody>
          <a:bodyPr/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Пацијент, старости 26. година, упућен је хематологу због појаве увећаних жлезда на врату.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Од тегоба наводи малаксалост, повремено субфебрилне температуре, ноћно презнојавање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 симптоми ) </a:t>
            </a:r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Лична анамнеза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Негира обољења до сада. Негира алергију на лекове. </a:t>
            </a: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Породична анамнеза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Негира малигнитете у породици. </a:t>
            </a:r>
          </a:p>
          <a:p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Социоепидемиолошка анамнеза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Непушач, не конзумира алкохол. 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710" y="4822777"/>
            <a:ext cx="2798272" cy="179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58"/>
    </mc:Choice>
    <mc:Fallback xmlns="">
      <p:transition spd="slow" advTm="2345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ХВАЛА НА ПАЖЊИ!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2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8"/>
    </mc:Choice>
    <mc:Fallback xmlns="">
      <p:transition spd="slow" advTm="305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Физикални преглед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4618"/>
            <a:ext cx="8596668" cy="4766745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Свестан, оријентисан, афебрилан, еупноичан у миру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врату, десно, палпабилне лимфне жлезде дуж стерноклеидомастоидеуса, као и супраклавикуларнојој јами, безболне на додир, без измењене коже изнад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Налаз на срцу и плућима уредан </a:t>
            </a:r>
          </a:p>
          <a:p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Абдомен 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мек, палпаторно болно неосетљив.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Јетра и слезина се не палпирају </a:t>
            </a:r>
          </a:p>
          <a:p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Екстремитети</a:t>
            </a: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без </a:t>
            </a:r>
            <a:r>
              <a:rPr lang="sr-Cyrl-R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отока</a:t>
            </a:r>
          </a:p>
          <a:p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152" y="3838490"/>
            <a:ext cx="3302439" cy="26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02"/>
    </mc:Choice>
    <mc:Fallback xmlns="">
      <p:transition spd="slow" advTm="2450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Лабораторијске анализе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66982"/>
            <a:ext cx="8596668" cy="4674381"/>
          </a:xfrm>
        </p:spPr>
        <p:txBody>
          <a:bodyPr>
            <a:normAutofit/>
          </a:bodyPr>
          <a:lstStyle/>
          <a:p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Крвна слика: у границама референтних вредности ; </a:t>
            </a:r>
          </a:p>
          <a:p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50 ; Биохемија: А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 40 ; А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 53 ;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GG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 54 ;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LDH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540 ;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 4,5 ;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CRP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45 ; остале биохемијске анализе у границама референтних вредности ;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Урин: без особености.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Вирусологија: повишен титар 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Ат на Е</a:t>
            </a:r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BV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вирус, остали вируси негативни ; </a:t>
            </a:r>
          </a:p>
          <a:p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7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6"/>
    </mc:Choice>
    <mc:Fallback xmlns="">
      <p:transition spd="slow" advTm="2565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Дијагностика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1637"/>
            <a:ext cx="8596668" cy="4609726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РТГ плућа: проширена сенка медијастинума, увећани лимфни нодуси, у пл. паренхиму се не уочавају активне паталошке промене. Кф. Синуси слободни. </a:t>
            </a:r>
          </a:p>
          <a:p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778" y="3261259"/>
            <a:ext cx="3881293" cy="267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8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68"/>
    </mc:Choice>
    <mc:Fallback xmlns="">
      <p:transition spd="slow" advTm="1646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Дијагностика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59709"/>
            <a:ext cx="8596668" cy="3981653"/>
          </a:xfrm>
        </p:spPr>
        <p:txBody>
          <a:bodyPr/>
          <a:lstStyle/>
          <a:p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ЕХО абдомена: Спленомегалија са присутним хипоехогеним инфилтратима </a:t>
            </a:r>
          </a:p>
          <a:p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ЕХО срца – уредан налаз. </a:t>
            </a:r>
          </a:p>
          <a:p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Ехо врата, аксила и препона: лимфаденопатија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врата </a:t>
            </a: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286" y="4100975"/>
            <a:ext cx="2241710" cy="18380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4" y="4100975"/>
            <a:ext cx="4570780" cy="176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5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03"/>
    </mc:Choice>
    <mc:Fallback xmlns="">
      <p:transition spd="slow" advTm="1330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170" y="240145"/>
            <a:ext cx="8596668" cy="757382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Дијагностика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26836"/>
            <a:ext cx="8596668" cy="5477163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Урађена биопсија увећаног лимфног чвора, биоптат послат на патохистолошку анализу ; </a:t>
            </a:r>
          </a:p>
          <a:p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Патохистолошки налаз</a:t>
            </a:r>
            <a:r>
              <a:rPr lang="sr-Cyrl-RS" sz="20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Morbus Hodgkin tip NS </a:t>
            </a:r>
          </a:p>
          <a:p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грудног коша: база врата и медијастинум испуњени патолошки увечаним лимфним нодусима </a:t>
            </a:r>
          </a:p>
          <a:p>
            <a:r>
              <a:rPr lang="sr-Latn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абдомена: увећана слезина, са присутним мултифокалним инфилтратима </a:t>
            </a:r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36" y="4060242"/>
            <a:ext cx="2895136" cy="216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5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9"/>
    </mc:Choice>
    <mc:Fallback xmlns="">
      <p:transition spd="slow" advTm="3024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0C226"/>
              </a:buClr>
            </a:pP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Рађена биопсија костне сржи, узорак послат на патохистолошку анализу. </a:t>
            </a:r>
          </a:p>
          <a:p>
            <a:pPr lvl="0">
              <a:buClr>
                <a:srgbClr val="90C226"/>
              </a:buClr>
            </a:pPr>
            <a:r>
              <a:rPr lang="sr-Cyrl-R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Патохистолошки налаз: није уочена лимфомска инфилтрација, </a:t>
            </a:r>
          </a:p>
          <a:p>
            <a:pPr lvl="0">
              <a:buClr>
                <a:srgbClr val="90C226"/>
              </a:buClr>
            </a:pPr>
            <a:endParaRPr lang="sr-Cyrl-RS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90C226"/>
              </a:buClr>
            </a:pPr>
            <a:r>
              <a:rPr lang="sr-Latn-RS" sz="2000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Dg: Morbus Hodgkin tip </a:t>
            </a:r>
            <a:r>
              <a:rPr lang="sr-Latn-RS" sz="20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 u III</a:t>
            </a:r>
            <a:r>
              <a:rPr lang="sr-Cyrl-RS" sz="20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20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kliničkom stadijumu </a:t>
            </a:r>
            <a:endParaRPr lang="en-US" sz="2000" i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1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95"/>
    </mc:Choice>
    <mc:Fallback xmlns="">
      <p:transition spd="slow" advTm="1819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2510"/>
            <a:ext cx="8596668" cy="600364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28437"/>
            <a:ext cx="8596668" cy="5486400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 спроведено хемиотерапјом по протоколу  </a:t>
            </a:r>
            <a:r>
              <a:rPr 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BEA-COPP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standardni x 4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en-US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BEACOPP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ескалирајући    стандардни     (на 3. недеље)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etopozid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mg/m2 iv 1.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Ciklofosfamid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1250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650 mg/m2 iv 1.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doksorubicin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mg/m2 iv 1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.дан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pl-P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prokarbazin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pl-P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mg/m2 po 1.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pl-P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pl-P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prednizon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pl-P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mg/m2 po 1.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pl-P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bleomicin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en-U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mg/m2 iv ili im 8.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nl-NL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vinkristin </a:t>
            </a:r>
            <a:r>
              <a:rPr lang="sr-Cyrl-RS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nl-NL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 mg/m2 iv (max. 2 mg) 8. </a:t>
            </a:r>
            <a:r>
              <a:rPr lang="sr-Cyrl-R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en-U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G-CSF </a:t>
            </a:r>
            <a:r>
              <a:rPr lang="sr-Cyrl-R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ug/kg sc 4. </a:t>
            </a:r>
            <a:r>
              <a:rPr lang="sr-Cyrl-R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 </a:t>
            </a:r>
            <a:r>
              <a:rPr lang="sr-Cyrl-RS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endParaRPr lang="en-US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37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56"/>
    </mc:Choice>
    <mc:Fallback xmlns="">
      <p:transition spd="slow" advTm="1595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534</TotalTime>
  <Words>1047</Words>
  <Application>Microsoft Office PowerPoint</Application>
  <PresentationFormat>Widescreen</PresentationFormat>
  <Paragraphs>121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Trebuchet MS</vt:lpstr>
      <vt:lpstr>Wingdings 3</vt:lpstr>
      <vt:lpstr>Facet</vt:lpstr>
      <vt:lpstr>Клинички приказ - Терапија цитостатицима у лимфопролиферативним болестима-индикације, контраиндикације, терапијски мониторинг, нежељена дејства, интеракције са лековима </vt:lpstr>
      <vt:lpstr>Клинички приказ 1 </vt:lpstr>
      <vt:lpstr>Физикални преглед </vt:lpstr>
      <vt:lpstr>Лабораторијске анализе</vt:lpstr>
      <vt:lpstr>Дијагностика</vt:lpstr>
      <vt:lpstr>Дијагностика </vt:lpstr>
      <vt:lpstr>Дијагностика </vt:lpstr>
      <vt:lpstr>PowerPoint Presentation</vt:lpstr>
      <vt:lpstr>Терапија</vt:lpstr>
      <vt:lpstr>PowerPoint Presentation</vt:lpstr>
      <vt:lpstr>PowerPoint Presentation</vt:lpstr>
      <vt:lpstr>Клинички приказ 2 </vt:lpstr>
      <vt:lpstr>Физикални преглед</vt:lpstr>
      <vt:lpstr>Лабораторијске анализе</vt:lpstr>
      <vt:lpstr>Дијагностика </vt:lpstr>
      <vt:lpstr>PowerPoint Presentation</vt:lpstr>
      <vt:lpstr>Терапија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Клинички приказ - Терапија цитостатицима у лимфопролиферативним болестима-индикације, контраиндикације, терапијски мониторинг, нежељена дејства, интеракције са лековима</dc:title>
  <dc:creator>Milojevic</dc:creator>
  <cp:lastModifiedBy>Milojevic</cp:lastModifiedBy>
  <cp:revision>39</cp:revision>
  <dcterms:created xsi:type="dcterms:W3CDTF">2021-01-24T16:56:13Z</dcterms:created>
  <dcterms:modified xsi:type="dcterms:W3CDTF">2021-01-28T00:33:35Z</dcterms:modified>
</cp:coreProperties>
</file>